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341" r:id="rId2"/>
    <p:sldId id="340" r:id="rId3"/>
    <p:sldId id="349" r:id="rId4"/>
    <p:sldId id="348" r:id="rId5"/>
    <p:sldId id="347" r:id="rId6"/>
    <p:sldId id="492" r:id="rId7"/>
    <p:sldId id="344" r:id="rId8"/>
    <p:sldId id="494" r:id="rId9"/>
    <p:sldId id="346" r:id="rId10"/>
    <p:sldId id="510" r:id="rId11"/>
    <p:sldId id="345" r:id="rId12"/>
    <p:sldId id="343" r:id="rId13"/>
    <p:sldId id="360" r:id="rId14"/>
    <p:sldId id="342" r:id="rId15"/>
    <p:sldId id="511" r:id="rId16"/>
    <p:sldId id="512" r:id="rId17"/>
    <p:sldId id="495" r:id="rId18"/>
    <p:sldId id="358" r:id="rId19"/>
    <p:sldId id="357" r:id="rId20"/>
    <p:sldId id="513" r:id="rId21"/>
    <p:sldId id="514" r:id="rId22"/>
    <p:sldId id="515" r:id="rId23"/>
    <p:sldId id="516" r:id="rId24"/>
    <p:sldId id="517" r:id="rId25"/>
    <p:sldId id="519" r:id="rId26"/>
    <p:sldId id="521" r:id="rId27"/>
    <p:sldId id="520" r:id="rId28"/>
    <p:sldId id="354" r:id="rId29"/>
    <p:sldId id="524" r:id="rId30"/>
    <p:sldId id="363" r:id="rId31"/>
    <p:sldId id="523" r:id="rId32"/>
    <p:sldId id="525" r:id="rId33"/>
    <p:sldId id="526" r:id="rId34"/>
    <p:sldId id="356" r:id="rId35"/>
    <p:sldId id="368" r:id="rId36"/>
    <p:sldId id="527" r:id="rId37"/>
    <p:sldId id="367" r:id="rId38"/>
    <p:sldId id="529" r:id="rId39"/>
    <p:sldId id="530" r:id="rId40"/>
    <p:sldId id="531" r:id="rId41"/>
    <p:sldId id="532" r:id="rId42"/>
    <p:sldId id="533" r:id="rId43"/>
    <p:sldId id="534" r:id="rId44"/>
    <p:sldId id="366" r:id="rId45"/>
    <p:sldId id="535" r:id="rId46"/>
    <p:sldId id="365" r:id="rId47"/>
    <p:sldId id="536" r:id="rId48"/>
    <p:sldId id="370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4990"/>
    <a:srgbClr val="93F25A"/>
    <a:srgbClr val="B0A6D3"/>
    <a:srgbClr val="A4C4FA"/>
    <a:srgbClr val="B42E19"/>
    <a:srgbClr val="B2738D"/>
    <a:srgbClr val="B52F18"/>
    <a:srgbClr val="ACB8EA"/>
    <a:srgbClr val="B36071"/>
    <a:srgbClr val="A3C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74" autoAdjust="0"/>
    <p:restoredTop sz="94676" autoAdjust="0"/>
  </p:normalViewPr>
  <p:slideViewPr>
    <p:cSldViewPr snapToGrid="0" snapToObjects="1">
      <p:cViewPr varScale="1">
        <p:scale>
          <a:sx n="101" d="100"/>
          <a:sy n="101" d="100"/>
        </p:scale>
        <p:origin x="147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D7003-29DC-4C09-9228-909609CD59C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B764D-92E6-425B-8DD3-E10E3632A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84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55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4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51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37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7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09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1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54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26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73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7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B764D-92E6-425B-8DD3-E10E3632A4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08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Describing Data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406189"/>
            <a:ext cx="4351421" cy="1010651"/>
          </a:xfrm>
        </p:spPr>
        <p:txBody>
          <a:bodyPr>
            <a:normAutofit fontScale="40000" lnSpcReduction="20000"/>
          </a:bodyPr>
          <a:lstStyle/>
          <a:p>
            <a:pPr marL="0" lvl="0" indent="0" algn="l">
              <a:buNone/>
            </a:pPr>
            <a:br>
              <a:rPr dirty="0"/>
            </a:br>
            <a:br>
              <a:rPr dirty="0"/>
            </a:br>
            <a:r>
              <a:rPr sz="4500" dirty="0"/>
              <a:t>Analysis of Biological Data</a:t>
            </a:r>
            <a:endParaRPr lang="en-US" sz="4500" dirty="0"/>
          </a:p>
          <a:p>
            <a:pPr marL="0" lvl="0" indent="0" algn="l">
              <a:buNone/>
            </a:pPr>
            <a:r>
              <a:rPr lang="en-US" sz="4500" dirty="0"/>
              <a:t>Chapter 3</a:t>
            </a:r>
            <a:endParaRPr sz="4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9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/>
          </a:bodyPr>
          <a:lstStyle/>
          <a:p>
            <a:pPr algn="ctr"/>
            <a:r>
              <a:rPr lang="en-US" cap="none" dirty="0">
                <a:solidFill>
                  <a:srgbClr val="F9E2F7"/>
                </a:solidFill>
              </a:rPr>
              <a:t>Measures of Location</a:t>
            </a:r>
            <a:br>
              <a:rPr lang="en-US" sz="2400" cap="none" dirty="0">
                <a:solidFill>
                  <a:srgbClr val="F9E2F7"/>
                </a:solidFill>
              </a:rPr>
            </a:br>
            <a:br>
              <a:rPr lang="en-US" sz="2400" cap="none" dirty="0">
                <a:solidFill>
                  <a:srgbClr val="F9E2F7"/>
                </a:solidFill>
              </a:rPr>
            </a:br>
            <a:r>
              <a:rPr lang="en-US" sz="2400" i="1" cap="none" dirty="0">
                <a:solidFill>
                  <a:srgbClr val="FA4990"/>
                </a:solidFill>
              </a:rPr>
              <a:t>The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10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8112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14800" y="2822893"/>
                <a:ext cx="4572000" cy="3898581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Where</a:t>
                </a:r>
              </a:p>
              <a:p>
                <a:pPr lvl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ar-AE" b="1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ar-AE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bar>
                  </m:oMath>
                </a14:m>
                <a:r>
                  <a:rPr lang="ar-AE" b="1" dirty="0"/>
                  <a:t> </a:t>
                </a:r>
                <a:r>
                  <a:rPr lang="en-US" dirty="0"/>
                  <a:t>is the mean value.</a:t>
                </a:r>
              </a:p>
              <a:p>
                <a:pPr lvl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dirty="0"/>
                  <a:t> means sum.</a:t>
                </a:r>
              </a:p>
              <a:p>
                <a:pPr lvl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dirty="0"/>
                  <a:t> is the number of samples</a:t>
                </a:r>
              </a:p>
              <a:p>
                <a:pPr lvl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ar-AE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ar-AE" b="1" dirty="0"/>
                  <a:t> </a:t>
                </a:r>
                <a:r>
                  <a:rPr lang="en-US" dirty="0"/>
                  <a:t>is the observed value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individual.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4800" y="2822893"/>
                <a:ext cx="4572000" cy="3898581"/>
              </a:xfrm>
              <a:blipFill>
                <a:blip r:embed="rId2"/>
                <a:stretch>
                  <a:fillRect l="-3333" t="-2922" r="-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A4990"/>
                </a:solidFill>
              </a:rPr>
              <a:t>Mean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3FE781F-7D6C-0F40-BE83-C8ED927953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9232501"/>
                  </p:ext>
                </p:extLst>
              </p:nvPr>
            </p:nvGraphicFramePr>
            <p:xfrm>
              <a:off x="457200" y="1397000"/>
              <a:ext cx="8229600" cy="14258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286394216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1070140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5000" b="0" dirty="0">
                              <a:solidFill>
                                <a:srgbClr val="0070C0"/>
                              </a:solidFill>
                            </a:rPr>
                            <a:t> Estimate = </a:t>
                          </a:r>
                          <a14:m>
                            <m:oMath xmlns:m="http://schemas.openxmlformats.org/officeDocument/2006/math">
                              <m:bar>
                                <m:barPr>
                                  <m:pos m:val="top"/>
                                  <m:ctrlPr>
                                    <a:rPr lang="ar-AE" sz="50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ar-AE" sz="50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bar>
                              <m:r>
                                <a:rPr lang="en-US" sz="5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sz="5000" b="0" dirty="0">
                            <a:solidFill>
                              <a:srgbClr val="0070C0"/>
                            </a:solidFill>
                          </a:endParaRPr>
                        </a:p>
                        <a:p>
                          <a:r>
                            <a:rPr lang="en-US" sz="3200" b="0" dirty="0">
                              <a:solidFill>
                                <a:srgbClr val="0070C0"/>
                              </a:solidFill>
                            </a:rPr>
                            <a:t>“Sample mean”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5000" b="0" dirty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Parameter =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5000" b="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oMath>
                          </a14:m>
                          <a:endParaRPr lang="en-US" sz="5000" b="0" dirty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  <a:p>
                          <a:pPr marL="0" marR="0" lvl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0" dirty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“Population mean”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7461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3FE781F-7D6C-0F40-BE83-C8ED927953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9232501"/>
                  </p:ext>
                </p:extLst>
              </p:nvPr>
            </p:nvGraphicFramePr>
            <p:xfrm>
              <a:off x="457200" y="1397000"/>
              <a:ext cx="8229600" cy="14258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286394216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107014099"/>
                        </a:ext>
                      </a:extLst>
                    </a:gridCol>
                  </a:tblGrid>
                  <a:tr h="14258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619" r="-100617" b="-12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blipFill>
                          <a:blip r:embed="rId3"/>
                          <a:stretch>
                            <a:fillRect l="-100000" t="-10619" r="-617" b="-12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7461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331E7A-E502-9946-94F7-71AC3CF904B9}"/>
                  </a:ext>
                </a:extLst>
              </p:cNvPr>
              <p:cNvSpPr/>
              <p:nvPr/>
            </p:nvSpPr>
            <p:spPr>
              <a:xfrm>
                <a:off x="679949" y="3823225"/>
                <a:ext cx="3008901" cy="15327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5000" b="1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50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bar>
                      <m:r>
                        <a:rPr lang="en-US" sz="5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0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5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000" b="1" i="1">
                              <a:latin typeface="Cambria Math" panose="02040503050406030204" pitchFamily="18" charset="0"/>
                            </a:rPr>
                            <m:t>𝜮</m:t>
                          </m:r>
                          <m:sSub>
                            <m:sSubPr>
                              <m:ctrlPr>
                                <a:rPr lang="en-US" sz="5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sz="5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50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50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331E7A-E502-9946-94F7-71AC3CF90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49" y="3823225"/>
                <a:ext cx="3008901" cy="1532792"/>
              </a:xfrm>
              <a:prstGeom prst="rect">
                <a:avLst/>
              </a:prstGeom>
              <a:blipFill>
                <a:blip r:embed="rId4"/>
                <a:stretch>
                  <a:fillRect l="-1266" t="-5738" r="-464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342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1623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mean: </a:t>
            </a:r>
            <a:r>
              <a:rPr lang="en-US" dirty="0"/>
              <a:t>The sum of all observations divided by the sample size.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A4990"/>
                </a:solidFill>
              </a:rPr>
              <a:t>Mean: An Example from </a:t>
            </a:r>
            <a:r>
              <a:rPr lang="en-US" sz="4000" b="1" dirty="0">
                <a:solidFill>
                  <a:srgbClr val="FA4990"/>
                </a:solidFill>
              </a:rPr>
              <a:t>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339C4D-B199-654A-A22F-9A39EBB6E0CC}"/>
              </a:ext>
            </a:extLst>
          </p:cNvPr>
          <p:cNvSpPr txBox="1">
            <a:spLocks/>
          </p:cNvSpPr>
          <p:nvPr/>
        </p:nvSpPr>
        <p:spPr>
          <a:xfrm>
            <a:off x="0" y="3250873"/>
            <a:ext cx="9144000" cy="175292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365760" tIns="91440" rIns="365760" bIns="9144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dirty="0">
                <a:latin typeface="Courier" pitchFamily="2" charset="0"/>
              </a:rPr>
              <a:t>iris                    %&gt;% </a:t>
            </a:r>
          </a:p>
          <a:p>
            <a:pPr marL="0" indent="0">
              <a:buFont typeface="Arial"/>
              <a:buNone/>
            </a:pPr>
            <a:r>
              <a:rPr lang="en-US" sz="2200" dirty="0">
                <a:latin typeface="Courier" pitchFamily="2" charset="0"/>
              </a:rPr>
              <a:t> </a:t>
            </a:r>
            <a:r>
              <a:rPr lang="en-US" sz="2200" dirty="0" err="1">
                <a:latin typeface="Courier" pitchFamily="2" charset="0"/>
              </a:rPr>
              <a:t>group_by</a:t>
            </a:r>
            <a:r>
              <a:rPr lang="en-US" sz="2200" dirty="0">
                <a:latin typeface="Courier" pitchFamily="2" charset="0"/>
              </a:rPr>
              <a:t>(Species)      %&gt;%</a:t>
            </a:r>
          </a:p>
          <a:p>
            <a:pPr marL="0" indent="0">
              <a:buFont typeface="Arial"/>
              <a:buNone/>
            </a:pPr>
            <a:r>
              <a:rPr lang="en-US" sz="2200" dirty="0">
                <a:latin typeface="Courier" pitchFamily="2" charset="0"/>
              </a:rPr>
              <a:t> summarize(</a:t>
            </a:r>
            <a:r>
              <a:rPr lang="en-US" sz="2200" dirty="0" err="1">
                <a:latin typeface="Courier" pitchFamily="2" charset="0"/>
              </a:rPr>
              <a:t>mean.by.math</a:t>
            </a:r>
            <a:r>
              <a:rPr lang="en-US" sz="2200" dirty="0">
                <a:latin typeface="Courier" pitchFamily="2" charset="0"/>
              </a:rPr>
              <a:t> = sum(</a:t>
            </a:r>
            <a:r>
              <a:rPr lang="en-US" sz="2200" dirty="0" err="1">
                <a:latin typeface="Courier" pitchFamily="2" charset="0"/>
              </a:rPr>
              <a:t>Petal.Width</a:t>
            </a:r>
            <a:r>
              <a:rPr lang="en-US" sz="2200" dirty="0">
                <a:latin typeface="Courier" pitchFamily="2" charset="0"/>
              </a:rPr>
              <a:t>)/n() ,</a:t>
            </a:r>
          </a:p>
          <a:p>
            <a:pPr marL="0" indent="0">
              <a:buFont typeface="Arial"/>
              <a:buNone/>
            </a:pPr>
            <a:r>
              <a:rPr lang="en-US" sz="2200" dirty="0">
                <a:latin typeface="Courier" pitchFamily="2" charset="0"/>
              </a:rPr>
              <a:t>           </a:t>
            </a:r>
            <a:r>
              <a:rPr lang="en-US" sz="2200" dirty="0" err="1">
                <a:latin typeface="Courier" pitchFamily="2" charset="0"/>
              </a:rPr>
              <a:t>mean.by.function</a:t>
            </a:r>
            <a:r>
              <a:rPr lang="en-US" sz="2200" dirty="0">
                <a:latin typeface="Courier" pitchFamily="2" charset="0"/>
              </a:rPr>
              <a:t> = mean(</a:t>
            </a:r>
            <a:r>
              <a:rPr lang="en-US" sz="2200" dirty="0" err="1">
                <a:latin typeface="Courier" pitchFamily="2" charset="0"/>
              </a:rPr>
              <a:t>Petal.Width</a:t>
            </a:r>
            <a:r>
              <a:rPr lang="en-US" sz="2200" dirty="0">
                <a:latin typeface="Courier" pitchFamily="2" charset="0"/>
              </a:rPr>
              <a:t>))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EF9A68-ECEA-A446-ACD2-850A98B30860}"/>
              </a:ext>
            </a:extLst>
          </p:cNvPr>
          <p:cNvSpPr txBox="1">
            <a:spLocks/>
          </p:cNvSpPr>
          <p:nvPr/>
        </p:nvSpPr>
        <p:spPr>
          <a:xfrm>
            <a:off x="0" y="5020790"/>
            <a:ext cx="9144000" cy="1943803"/>
          </a:xfrm>
          <a:prstGeom prst="rect">
            <a:avLst/>
          </a:prstGeom>
          <a:noFill/>
        </p:spPr>
        <p:txBody>
          <a:bodyPr vert="horz" lIns="365760" tIns="91440" rIns="365760" bIns="9144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dirty="0">
                <a:latin typeface="Courier" pitchFamily="2" charset="0"/>
              </a:rPr>
              <a:t>##   	Species		</a:t>
            </a:r>
            <a:r>
              <a:rPr lang="en-US" sz="2200" dirty="0" err="1">
                <a:latin typeface="Courier" pitchFamily="2" charset="0"/>
              </a:rPr>
              <a:t>mean.by.math</a:t>
            </a:r>
            <a:r>
              <a:rPr lang="en-US" sz="2200" dirty="0">
                <a:latin typeface="Courier" pitchFamily="2" charset="0"/>
              </a:rPr>
              <a:t>	</a:t>
            </a:r>
            <a:r>
              <a:rPr lang="en-US" sz="2200" dirty="0" err="1">
                <a:latin typeface="Courier" pitchFamily="2" charset="0"/>
              </a:rPr>
              <a:t>mean.by.function</a:t>
            </a:r>
            <a:endParaRPr lang="en-US" sz="2200" dirty="0">
              <a:latin typeface="Courier" pitchFamily="2" charset="0"/>
            </a:endParaRPr>
          </a:p>
          <a:p>
            <a:pPr marL="0" indent="0">
              <a:buFont typeface="Arial"/>
              <a:buNone/>
            </a:pPr>
            <a:r>
              <a:rPr lang="en-US" sz="2200" dirty="0">
                <a:latin typeface="Courier" pitchFamily="2" charset="0"/>
              </a:rPr>
              <a:t>## 1 	</a:t>
            </a:r>
            <a:r>
              <a:rPr lang="en-US" sz="2200" dirty="0" err="1">
                <a:latin typeface="Courier" pitchFamily="2" charset="0"/>
              </a:rPr>
              <a:t>setosa</a:t>
            </a:r>
            <a:r>
              <a:rPr lang="en-US" sz="2200" dirty="0">
                <a:latin typeface="Courier" pitchFamily="2" charset="0"/>
              </a:rPr>
              <a:t>			0.25					0.25</a:t>
            </a:r>
          </a:p>
          <a:p>
            <a:pPr marL="0" indent="0">
              <a:buNone/>
            </a:pPr>
            <a:r>
              <a:rPr lang="en-US" sz="2200" dirty="0">
                <a:latin typeface="Courier" pitchFamily="2" charset="0"/>
              </a:rPr>
              <a:t>## 2 	versicolor		1.33					1.33</a:t>
            </a:r>
          </a:p>
          <a:p>
            <a:pPr marL="0" indent="0">
              <a:buNone/>
            </a:pPr>
            <a:r>
              <a:rPr lang="en-US" sz="2200" dirty="0">
                <a:latin typeface="Courier" pitchFamily="2" charset="0"/>
              </a:rPr>
              <a:t>## 3 	</a:t>
            </a:r>
            <a:r>
              <a:rPr lang="en-US" sz="2200" dirty="0" err="1">
                <a:latin typeface="Courier" pitchFamily="2" charset="0"/>
              </a:rPr>
              <a:t>vriginica</a:t>
            </a:r>
            <a:r>
              <a:rPr lang="en-US" sz="2200" dirty="0">
                <a:latin typeface="Courier" pitchFamily="2" charset="0"/>
              </a:rPr>
              <a:t>		2.03					2.03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3553199-6FEC-3C4F-847D-CB13E3B8F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27" t="26213" r="19231" b="32001"/>
          <a:stretch/>
        </p:blipFill>
        <p:spPr>
          <a:xfrm>
            <a:off x="4921831" y="1569628"/>
            <a:ext cx="3930070" cy="15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84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C22BD9-D0B7-5244-AD61-12753F0C9715}"/>
                  </a:ext>
                </a:extLst>
              </p:cNvPr>
              <p:cNvSpPr txBox="1"/>
              <p:nvPr/>
            </p:nvSpPr>
            <p:spPr>
              <a:xfrm>
                <a:off x="4831308" y="1624342"/>
                <a:ext cx="4194182" cy="472661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>
                    <a:solidFill>
                      <a:srgbClr val="FA4990"/>
                    </a:solidFill>
                  </a:rPr>
                  <a:t>Frequency table example: </a:t>
                </a:r>
              </a:p>
              <a:p>
                <a:r>
                  <a:rPr lang="en-US" sz="2600" dirty="0">
                    <a:solidFill>
                      <a:srgbClr val="FA4990"/>
                    </a:solidFill>
                  </a:rPr>
                  <a:t>Word length distribution in the Gettysburg Address.</a:t>
                </a:r>
              </a:p>
              <a:p>
                <a:endParaRPr lang="en-US" sz="2600" dirty="0">
                  <a:solidFill>
                    <a:srgbClr val="FA4990"/>
                  </a:solidFill>
                </a:endParaRPr>
              </a:p>
              <a:p>
                <a:endParaRPr lang="en-US" sz="2600" dirty="0">
                  <a:solidFill>
                    <a:srgbClr val="FA4990"/>
                  </a:solidFill>
                </a:endParaRPr>
              </a:p>
              <a:p>
                <a:endParaRPr lang="en-US" sz="2600" dirty="0">
                  <a:solidFill>
                    <a:srgbClr val="FA4990"/>
                  </a:solidFill>
                </a:endParaRPr>
              </a:p>
              <a:p>
                <a:endParaRPr lang="en-US" sz="2600" dirty="0">
                  <a:solidFill>
                    <a:srgbClr val="FA4990"/>
                  </a:solidFill>
                </a:endParaRPr>
              </a:p>
              <a:p>
                <a:r>
                  <a:rPr lang="en-US" sz="2600" b="1" dirty="0">
                    <a:solidFill>
                      <a:srgbClr val="FA4990"/>
                    </a:solidFill>
                  </a:rPr>
                  <a:t>Equation</a:t>
                </a:r>
                <a:r>
                  <a:rPr lang="en-US" sz="2600" dirty="0">
                    <a:solidFill>
                      <a:srgbClr val="FA4990"/>
                    </a:solidFill>
                  </a:rPr>
                  <a:t> to calculate the mean from a frequency table:</a:t>
                </a:r>
              </a:p>
              <a:p>
                <a:endParaRPr lang="en-US" sz="1000" dirty="0">
                  <a:solidFill>
                    <a:srgbClr val="FA499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FA499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A499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800" i="1">
                          <a:solidFill>
                            <a:srgbClr val="FA499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800" i="1">
                              <a:solidFill>
                                <a:srgbClr val="FA499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rgbClr val="FA499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en-US" sz="2800" i="1">
                              <a:solidFill>
                                <a:srgbClr val="FA499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ar-AE" sz="2800" i="1">
                                  <a:solidFill>
                                    <a:srgbClr val="FA499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A499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ar-AE" sz="2800" i="1">
                                  <a:solidFill>
                                    <a:srgbClr val="FA499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sz="2800">
                              <a:solidFill>
                                <a:srgbClr val="FA499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ar-AE" sz="2800" i="1">
                                  <a:solidFill>
                                    <a:srgbClr val="FA499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A499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ar-AE" sz="2800" i="1">
                                  <a:solidFill>
                                    <a:srgbClr val="FA499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rgbClr val="FA4990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ar-AE" sz="2800" i="1">
                                  <a:solidFill>
                                    <a:srgbClr val="FA499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A499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A499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A499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C22BD9-D0B7-5244-AD61-12753F0C9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308" y="1624342"/>
                <a:ext cx="4194182" cy="4726615"/>
              </a:xfrm>
              <a:prstGeom prst="rect">
                <a:avLst/>
              </a:prstGeom>
              <a:blipFill>
                <a:blip r:embed="rId2"/>
                <a:stretch>
                  <a:fillRect l="-2108" t="-1072" r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241800" cy="5121275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F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requency tables show the number of times,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ar-AE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a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ar-AE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 is observed in a sample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𝒕𝒐𝒕𝒂𝒍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We calculate the mean from a frequency table by summing the product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ar-AE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ar-AE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all values and diving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𝒕𝒐𝒕𝒂𝒍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241800" cy="5121275"/>
              </a:xfrm>
              <a:blipFill>
                <a:blip r:embed="rId3"/>
                <a:stretch>
                  <a:fillRect l="-3293" t="-2228" r="-4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A4990"/>
                </a:solidFill>
              </a:rPr>
              <a:t>Calculating a Mean From a Freq. 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B237C9-3688-374F-9634-56A54FE289A5}"/>
              </a:ext>
            </a:extLst>
          </p:cNvPr>
          <p:cNvSpPr/>
          <p:nvPr/>
        </p:nvSpPr>
        <p:spPr>
          <a:xfrm>
            <a:off x="5140032" y="5007700"/>
            <a:ext cx="3546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019E4F8-461F-D54B-9012-28F3FE473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270419"/>
              </p:ext>
            </p:extLst>
          </p:nvPr>
        </p:nvGraphicFramePr>
        <p:xfrm>
          <a:off x="4891352" y="3004820"/>
          <a:ext cx="4038601" cy="1029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4541">
                  <a:extLst>
                    <a:ext uri="{9D8B030D-6E8A-4147-A177-3AD203B41FA5}">
                      <a16:colId xmlns:a16="http://schemas.microsoft.com/office/drawing/2014/main" val="2396464497"/>
                    </a:ext>
                  </a:extLst>
                </a:gridCol>
                <a:gridCol w="299460">
                  <a:extLst>
                    <a:ext uri="{9D8B030D-6E8A-4147-A177-3AD203B41FA5}">
                      <a16:colId xmlns:a16="http://schemas.microsoft.com/office/drawing/2014/main" val="2002423269"/>
                    </a:ext>
                  </a:extLst>
                </a:gridCol>
                <a:gridCol w="299460">
                  <a:extLst>
                    <a:ext uri="{9D8B030D-6E8A-4147-A177-3AD203B41FA5}">
                      <a16:colId xmlns:a16="http://schemas.microsoft.com/office/drawing/2014/main" val="958906270"/>
                    </a:ext>
                  </a:extLst>
                </a:gridCol>
                <a:gridCol w="299460">
                  <a:extLst>
                    <a:ext uri="{9D8B030D-6E8A-4147-A177-3AD203B41FA5}">
                      <a16:colId xmlns:a16="http://schemas.microsoft.com/office/drawing/2014/main" val="1607372700"/>
                    </a:ext>
                  </a:extLst>
                </a:gridCol>
                <a:gridCol w="299460">
                  <a:extLst>
                    <a:ext uri="{9D8B030D-6E8A-4147-A177-3AD203B41FA5}">
                      <a16:colId xmlns:a16="http://schemas.microsoft.com/office/drawing/2014/main" val="4183909074"/>
                    </a:ext>
                  </a:extLst>
                </a:gridCol>
                <a:gridCol w="299460">
                  <a:extLst>
                    <a:ext uri="{9D8B030D-6E8A-4147-A177-3AD203B41FA5}">
                      <a16:colId xmlns:a16="http://schemas.microsoft.com/office/drawing/2014/main" val="485113231"/>
                    </a:ext>
                  </a:extLst>
                </a:gridCol>
                <a:gridCol w="299460">
                  <a:extLst>
                    <a:ext uri="{9D8B030D-6E8A-4147-A177-3AD203B41FA5}">
                      <a16:colId xmlns:a16="http://schemas.microsoft.com/office/drawing/2014/main" val="363181012"/>
                    </a:ext>
                  </a:extLst>
                </a:gridCol>
                <a:gridCol w="299460">
                  <a:extLst>
                    <a:ext uri="{9D8B030D-6E8A-4147-A177-3AD203B41FA5}">
                      <a16:colId xmlns:a16="http://schemas.microsoft.com/office/drawing/2014/main" val="3755503807"/>
                    </a:ext>
                  </a:extLst>
                </a:gridCol>
                <a:gridCol w="299460">
                  <a:extLst>
                    <a:ext uri="{9D8B030D-6E8A-4147-A177-3AD203B41FA5}">
                      <a16:colId xmlns:a16="http://schemas.microsoft.com/office/drawing/2014/main" val="2583284986"/>
                    </a:ext>
                  </a:extLst>
                </a:gridCol>
                <a:gridCol w="299460">
                  <a:extLst>
                    <a:ext uri="{9D8B030D-6E8A-4147-A177-3AD203B41FA5}">
                      <a16:colId xmlns:a16="http://schemas.microsoft.com/office/drawing/2014/main" val="2824618630"/>
                    </a:ext>
                  </a:extLst>
                </a:gridCol>
                <a:gridCol w="299460">
                  <a:extLst>
                    <a:ext uri="{9D8B030D-6E8A-4147-A177-3AD203B41FA5}">
                      <a16:colId xmlns:a16="http://schemas.microsoft.com/office/drawing/2014/main" val="1262822426"/>
                    </a:ext>
                  </a:extLst>
                </a:gridCol>
                <a:gridCol w="299460">
                  <a:extLst>
                    <a:ext uri="{9D8B030D-6E8A-4147-A177-3AD203B41FA5}">
                      <a16:colId xmlns:a16="http://schemas.microsoft.com/office/drawing/2014/main" val="470862334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A4990"/>
                          </a:solidFill>
                        </a:rPr>
                        <a:t>Word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rgbClr val="FA4990"/>
                          </a:solidFill>
                        </a:rPr>
                        <a:t>length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A4990"/>
                          </a:solidFill>
                        </a:rPr>
                        <a:t>1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A4990"/>
                          </a:solidFill>
                        </a:rPr>
                        <a:t>2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A4990"/>
                          </a:solidFill>
                        </a:rPr>
                        <a:t>3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A4990"/>
                          </a:solidFill>
                        </a:rPr>
                        <a:t>4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A4990"/>
                          </a:solidFill>
                        </a:rPr>
                        <a:t>5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A4990"/>
                          </a:solidFill>
                        </a:rPr>
                        <a:t>6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A4990"/>
                          </a:solidFill>
                        </a:rPr>
                        <a:t>7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A4990"/>
                          </a:solidFill>
                        </a:rPr>
                        <a:t>8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A4990"/>
                          </a:solidFill>
                        </a:rPr>
                        <a:t>9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A4990"/>
                          </a:solidFill>
                        </a:rPr>
                        <a:t>10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A4990"/>
                          </a:solidFill>
                        </a:rPr>
                        <a:t>11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414938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A4990"/>
                          </a:solidFill>
                        </a:rPr>
                        <a:t>count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A4990"/>
                          </a:solidFill>
                        </a:rPr>
                        <a:t>7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A4990"/>
                          </a:solidFill>
                        </a:rPr>
                        <a:t>50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A4990"/>
                          </a:solidFill>
                        </a:rPr>
                        <a:t>60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A4990"/>
                          </a:solidFill>
                        </a:rPr>
                        <a:t>58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A4990"/>
                          </a:solidFill>
                        </a:rPr>
                        <a:t>34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A4990"/>
                          </a:solidFill>
                        </a:rPr>
                        <a:t>24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A4990"/>
                          </a:solidFill>
                        </a:rPr>
                        <a:t>15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A4990"/>
                          </a:solidFill>
                        </a:rPr>
                        <a:t>6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A4990"/>
                          </a:solidFill>
                        </a:rPr>
                        <a:t>10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A4990"/>
                          </a:solidFill>
                        </a:rPr>
                        <a:t>4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A4990"/>
                          </a:solidFill>
                        </a:rPr>
                        <a:t>2</a:t>
                      </a:r>
                    </a:p>
                  </a:txBody>
                  <a:tcPr marL="9144" marR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872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014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44662" y="4546600"/>
                <a:ext cx="2921762" cy="23114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3600" b="1" dirty="0"/>
                  <a:t>Mean word length in the Gettysburg Address equals:</a:t>
                </a:r>
              </a:p>
              <a:p>
                <a:pPr marL="0" indent="0" algn="ctr">
                  <a:buNone/>
                </a:pPr>
                <a:endParaRPr lang="en-US" sz="13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600" b="1" dirty="0"/>
                          <m:t>1149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600" b="1" dirty="0"/>
                          <m:t>271</m:t>
                        </m:r>
                      </m:den>
                    </m:f>
                  </m:oMath>
                </a14:m>
                <a:r>
                  <a:rPr lang="en-US" sz="3600" b="1" dirty="0"/>
                  <a:t> = 4.24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44662" y="4546600"/>
                <a:ext cx="2921762" cy="2311400"/>
              </a:xfrm>
              <a:blipFill>
                <a:blip r:embed="rId2"/>
                <a:stretch>
                  <a:fillRect l="-3896" t="-5464" r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A4990"/>
                </a:solidFill>
              </a:rPr>
              <a:t>Mean From a Frequency Table: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E86AD9-8920-CA4E-9C51-08C4B4C6D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003449"/>
              </p:ext>
            </p:extLst>
          </p:nvPr>
        </p:nvGraphicFramePr>
        <p:xfrm>
          <a:off x="261112" y="1621155"/>
          <a:ext cx="2037588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991">
                  <a:extLst>
                    <a:ext uri="{9D8B030D-6E8A-4147-A177-3AD203B41FA5}">
                      <a16:colId xmlns:a16="http://schemas.microsoft.com/office/drawing/2014/main" val="1674039488"/>
                    </a:ext>
                  </a:extLst>
                </a:gridCol>
                <a:gridCol w="917597">
                  <a:extLst>
                    <a:ext uri="{9D8B030D-6E8A-4147-A177-3AD203B41FA5}">
                      <a16:colId xmlns:a16="http://schemas.microsoft.com/office/drawing/2014/main" val="1751697215"/>
                    </a:ext>
                  </a:extLst>
                </a:gridCol>
              </a:tblGrid>
              <a:tr h="558692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Word </a:t>
                      </a:r>
                    </a:p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Length</a:t>
                      </a:r>
                    </a:p>
                  </a:txBody>
                  <a:tcPr>
                    <a:lnL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033984"/>
                  </a:ext>
                </a:extLst>
              </a:tr>
              <a:tr h="323687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875088"/>
                  </a:ext>
                </a:extLst>
              </a:tr>
              <a:tr h="323687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833834"/>
                  </a:ext>
                </a:extLst>
              </a:tr>
              <a:tr h="323687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688891"/>
                  </a:ext>
                </a:extLst>
              </a:tr>
              <a:tr h="323687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58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844029"/>
                  </a:ext>
                </a:extLst>
              </a:tr>
              <a:tr h="323687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269709"/>
                  </a:ext>
                </a:extLst>
              </a:tr>
              <a:tr h="323687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675698"/>
                  </a:ext>
                </a:extLst>
              </a:tr>
              <a:tr h="323687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558361"/>
                  </a:ext>
                </a:extLst>
              </a:tr>
              <a:tr h="323687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199609"/>
                  </a:ext>
                </a:extLst>
              </a:tr>
              <a:tr h="323687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879854"/>
                  </a:ext>
                </a:extLst>
              </a:tr>
              <a:tr h="323687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013096"/>
                  </a:ext>
                </a:extLst>
              </a:tr>
              <a:tr h="323687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FA499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4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5005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734A41D-FAD7-524C-8EE8-901ED98B1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178803"/>
              </p:ext>
            </p:extLst>
          </p:nvPr>
        </p:nvGraphicFramePr>
        <p:xfrm>
          <a:off x="2298700" y="1895475"/>
          <a:ext cx="275590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622">
                  <a:extLst>
                    <a:ext uri="{9D8B030D-6E8A-4147-A177-3AD203B41FA5}">
                      <a16:colId xmlns:a16="http://schemas.microsoft.com/office/drawing/2014/main" val="1674039488"/>
                    </a:ext>
                  </a:extLst>
                </a:gridCol>
                <a:gridCol w="1446278">
                  <a:extLst>
                    <a:ext uri="{9D8B030D-6E8A-4147-A177-3AD203B41FA5}">
                      <a16:colId xmlns:a16="http://schemas.microsoft.com/office/drawing/2014/main" val="1751697215"/>
                    </a:ext>
                  </a:extLst>
                </a:gridCol>
              </a:tblGrid>
              <a:tr h="308945">
                <a:tc>
                  <a:txBody>
                    <a:bodyPr/>
                    <a:lstStyle/>
                    <a:p>
                      <a:pPr algn="r"/>
                      <a:r>
                        <a:rPr lang="en-US" sz="1800" u="sng" dirty="0">
                          <a:solidFill>
                            <a:schemeClr val="tx1"/>
                          </a:solidFill>
                        </a:rPr>
                        <a:t>Numerator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u="sng" dirty="0">
                          <a:solidFill>
                            <a:schemeClr val="tx1"/>
                          </a:solidFill>
                        </a:rPr>
                        <a:t>Denominator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033984"/>
                  </a:ext>
                </a:extLst>
              </a:tr>
              <a:tr h="308945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 x   7 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 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875088"/>
                  </a:ext>
                </a:extLst>
              </a:tr>
              <a:tr h="308945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 x 50 +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50 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833834"/>
                  </a:ext>
                </a:extLst>
              </a:tr>
              <a:tr h="308945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 x 60 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60 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688891"/>
                  </a:ext>
                </a:extLst>
              </a:tr>
              <a:tr h="308945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 x 58 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58 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2844029"/>
                  </a:ext>
                </a:extLst>
              </a:tr>
              <a:tr h="308945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 x 34 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34 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269709"/>
                  </a:ext>
                </a:extLst>
              </a:tr>
              <a:tr h="308945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 x 24 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24 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675698"/>
                  </a:ext>
                </a:extLst>
              </a:tr>
              <a:tr h="308945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 x 15 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15 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558361"/>
                  </a:ext>
                </a:extLst>
              </a:tr>
              <a:tr h="308945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 x   6 +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 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199609"/>
                  </a:ext>
                </a:extLst>
              </a:tr>
              <a:tr h="308945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9 x 10 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10 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879854"/>
                  </a:ext>
                </a:extLst>
              </a:tr>
              <a:tr h="308945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10 x  4 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 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013096"/>
                  </a:ext>
                </a:extLst>
              </a:tr>
              <a:tr h="308945">
                <a:tc>
                  <a:txBody>
                    <a:bodyPr/>
                    <a:lstStyle/>
                    <a:p>
                      <a:pPr algn="r"/>
                      <a:r>
                        <a:rPr lang="en-US" sz="1800" u="sng" dirty="0">
                          <a:solidFill>
                            <a:schemeClr val="tx1"/>
                          </a:solidFill>
                        </a:rPr>
                        <a:t>11 x     2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u="sng" dirty="0">
                          <a:solidFill>
                            <a:schemeClr val="tx1"/>
                          </a:solidFill>
                        </a:rPr>
                        <a:t>      2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50050"/>
                  </a:ext>
                </a:extLst>
              </a:tr>
              <a:tr h="308945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1149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271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21240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EA2D7FB-4553-CF4D-A953-9D27D468E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207" t="-3134" r="-3207" b="-3134"/>
          <a:stretch/>
        </p:blipFill>
        <p:spPr>
          <a:xfrm>
            <a:off x="5070595" y="1621155"/>
            <a:ext cx="3971805" cy="264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07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/>
          </a:bodyPr>
          <a:lstStyle/>
          <a:p>
            <a:pPr algn="ctr"/>
            <a:r>
              <a:rPr lang="en-US" cap="none" dirty="0">
                <a:solidFill>
                  <a:srgbClr val="F9E2F7"/>
                </a:solidFill>
              </a:rPr>
              <a:t>Measures of Location</a:t>
            </a:r>
            <a:br>
              <a:rPr lang="en-US" sz="2400" cap="none" dirty="0">
                <a:solidFill>
                  <a:srgbClr val="F9E2F7"/>
                </a:solidFill>
              </a:rPr>
            </a:br>
            <a:br>
              <a:rPr lang="en-US" sz="2400" cap="none" dirty="0">
                <a:solidFill>
                  <a:srgbClr val="F9E2F7"/>
                </a:solidFill>
              </a:rPr>
            </a:br>
            <a:r>
              <a:rPr lang="en-US" sz="2400" i="1" cap="none" dirty="0">
                <a:solidFill>
                  <a:srgbClr val="93F25A"/>
                </a:solidFill>
              </a:rPr>
              <a:t>The median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15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9877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The </a:t>
            </a:r>
            <a:r>
              <a:rPr lang="en-US" sz="4000" b="1" dirty="0">
                <a:solidFill>
                  <a:srgbClr val="93F25A"/>
                </a:solidFill>
              </a:rPr>
              <a:t>median</a:t>
            </a:r>
            <a:r>
              <a:rPr lang="en-US" sz="4000" dirty="0"/>
              <a:t> is the middle measurement of a sample.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Calculate the </a:t>
            </a:r>
            <a:r>
              <a:rPr lang="en-US" sz="4000" b="1" dirty="0">
                <a:solidFill>
                  <a:srgbClr val="93F25A"/>
                </a:solidFill>
              </a:rPr>
              <a:t>median</a:t>
            </a:r>
            <a:r>
              <a:rPr lang="en-US" sz="4000" dirty="0"/>
              <a:t> by taking the value halfway through an ordered list of observations.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is the mean of n / 2</a:t>
            </a:r>
            <a:r>
              <a:rPr lang="en-US" baseline="30000" dirty="0"/>
              <a:t>th</a:t>
            </a:r>
            <a:r>
              <a:rPr lang="en-US" dirty="0"/>
              <a:t> and the (n + 2) / 2</a:t>
            </a:r>
            <a:r>
              <a:rPr lang="en-US" baseline="30000" dirty="0"/>
              <a:t>th</a:t>
            </a:r>
            <a:r>
              <a:rPr lang="en-US" dirty="0"/>
              <a:t> value for even sized samples.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is the (n + 1) / 2</a:t>
            </a:r>
            <a:r>
              <a:rPr lang="en-US" baseline="30000" dirty="0"/>
              <a:t>th</a:t>
            </a:r>
            <a:r>
              <a:rPr lang="en-US" dirty="0"/>
              <a:t> value for odd sized samples.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93F25A"/>
                </a:solidFill>
              </a:rPr>
              <a:t>The Median</a:t>
            </a:r>
            <a:endParaRPr lang="en-US" sz="4000" b="1" dirty="0">
              <a:solidFill>
                <a:srgbClr val="93F25A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14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72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median</a:t>
            </a:r>
            <a:r>
              <a:rPr lang="en-US" i="1" dirty="0"/>
              <a:t> Iris </a:t>
            </a:r>
            <a:r>
              <a:rPr lang="en-US" i="1" dirty="0" err="1"/>
              <a:t>setosa</a:t>
            </a:r>
            <a:r>
              <a:rPr lang="en-US" dirty="0"/>
              <a:t> sepal length is </a:t>
            </a:r>
            <a:r>
              <a:rPr lang="en-US" b="1" dirty="0">
                <a:solidFill>
                  <a:srgbClr val="93F25A"/>
                </a:solidFill>
              </a:rPr>
              <a:t>5.0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We find this by taking the mean of the 25</a:t>
            </a:r>
            <a:r>
              <a:rPr lang="en-US" baseline="30000" dirty="0"/>
              <a:t>th</a:t>
            </a:r>
            <a:r>
              <a:rPr lang="en-US" dirty="0"/>
              <a:t> and 26</a:t>
            </a:r>
            <a:r>
              <a:rPr lang="en-US" baseline="30000" dirty="0"/>
              <a:t>th</a:t>
            </a:r>
            <a:r>
              <a:rPr lang="en-US" dirty="0"/>
              <a:t> of 50 ordered sepal lengths.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93F25A"/>
                </a:solidFill>
              </a:rPr>
              <a:t>Median Example</a:t>
            </a:r>
            <a:endParaRPr lang="en-US" sz="4000" b="1" dirty="0">
              <a:solidFill>
                <a:srgbClr val="93F25A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339C4D-B199-654A-A22F-9A39EBB6E0CC}"/>
              </a:ext>
            </a:extLst>
          </p:cNvPr>
          <p:cNvSpPr txBox="1">
            <a:spLocks/>
          </p:cNvSpPr>
          <p:nvPr/>
        </p:nvSpPr>
        <p:spPr>
          <a:xfrm>
            <a:off x="2455840" y="3316832"/>
            <a:ext cx="5918200" cy="175292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365760" tIns="91440" rIns="0" bIns="9144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Courier" pitchFamily="2" charset="0"/>
              </a:rPr>
              <a:t>iris                         %&gt;% </a:t>
            </a:r>
          </a:p>
          <a:p>
            <a:pPr marL="0" indent="0">
              <a:buNone/>
            </a:pPr>
            <a:r>
              <a:rPr lang="en-US" sz="2200" dirty="0">
                <a:latin typeface="Courier" pitchFamily="2" charset="0"/>
              </a:rPr>
              <a:t> filter(Species == "</a:t>
            </a:r>
            <a:r>
              <a:rPr lang="en-US" sz="2200" dirty="0" err="1">
                <a:latin typeface="Courier" pitchFamily="2" charset="0"/>
              </a:rPr>
              <a:t>setosa</a:t>
            </a:r>
            <a:r>
              <a:rPr lang="en-US" sz="2200" dirty="0">
                <a:latin typeface="Courier" pitchFamily="2" charset="0"/>
              </a:rPr>
              <a:t>") %&gt;%</a:t>
            </a:r>
          </a:p>
          <a:p>
            <a:pPr marL="0" indent="0">
              <a:buNone/>
            </a:pPr>
            <a:r>
              <a:rPr lang="en-US" sz="2200" dirty="0">
                <a:latin typeface="Courier" pitchFamily="2" charset="0"/>
              </a:rPr>
              <a:t> select(</a:t>
            </a:r>
            <a:r>
              <a:rPr lang="en-US" sz="2200" dirty="0" err="1">
                <a:latin typeface="Courier" pitchFamily="2" charset="0"/>
              </a:rPr>
              <a:t>Sepal.Length</a:t>
            </a:r>
            <a:r>
              <a:rPr lang="en-US" sz="2200" dirty="0">
                <a:latin typeface="Courier" pitchFamily="2" charset="0"/>
              </a:rPr>
              <a:t>)        %&gt;% </a:t>
            </a:r>
          </a:p>
          <a:p>
            <a:pPr marL="0" indent="0">
              <a:buNone/>
            </a:pPr>
            <a:r>
              <a:rPr lang="en-US" sz="2200" dirty="0">
                <a:latin typeface="Courier" pitchFamily="2" charset="0"/>
              </a:rPr>
              <a:t> arrange(</a:t>
            </a:r>
            <a:r>
              <a:rPr lang="en-US" sz="2200" dirty="0" err="1">
                <a:latin typeface="Courier" pitchFamily="2" charset="0"/>
              </a:rPr>
              <a:t>Sepal.Length</a:t>
            </a:r>
            <a:r>
              <a:rPr lang="en-US" sz="2200" dirty="0">
                <a:latin typeface="Courier" pitchFamily="2" charset="0"/>
              </a:rPr>
              <a:t>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EF9A68-ECEA-A446-ACD2-850A98B30860}"/>
              </a:ext>
            </a:extLst>
          </p:cNvPr>
          <p:cNvSpPr txBox="1">
            <a:spLocks/>
          </p:cNvSpPr>
          <p:nvPr/>
        </p:nvSpPr>
        <p:spPr>
          <a:xfrm>
            <a:off x="0" y="5145053"/>
            <a:ext cx="9144000" cy="1522885"/>
          </a:xfrm>
          <a:prstGeom prst="rect">
            <a:avLst/>
          </a:prstGeom>
          <a:noFill/>
        </p:spPr>
        <p:txBody>
          <a:bodyPr vert="horz" lIns="365760" tIns="91440" rIns="365760" bIns="9144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>
                <a:latin typeface="Courier" pitchFamily="2" charset="0"/>
              </a:rPr>
              <a:t> 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[1] </a:t>
            </a:r>
            <a:r>
              <a:rPr lang="en-US" sz="1900" dirty="0">
                <a:latin typeface="Courier" pitchFamily="2" charset="0"/>
              </a:rPr>
              <a:t>4.3 4.4 4.4 4.4 4.5 4.6 4.6 4.6 4.6 4.7 4.7 4.8 4.8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[14] </a:t>
            </a:r>
            <a:r>
              <a:rPr lang="en-US" sz="1900" dirty="0">
                <a:latin typeface="Courier" pitchFamily="2" charset="0"/>
              </a:rPr>
              <a:t>4.8 4.8 4.8 4.9 4.9 4.9 4.9 5.0 5.0 5.0 5.0 </a:t>
            </a:r>
            <a:r>
              <a:rPr lang="en-US" sz="1900" b="1" dirty="0">
                <a:solidFill>
                  <a:srgbClr val="93F25A"/>
                </a:solidFill>
                <a:latin typeface="Courier" pitchFamily="2" charset="0"/>
              </a:rPr>
              <a:t>5.0 5.0</a:t>
            </a:r>
            <a:r>
              <a:rPr lang="en-US" sz="1900" dirty="0"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[27] </a:t>
            </a:r>
            <a:r>
              <a:rPr lang="en-US" sz="1900" dirty="0">
                <a:latin typeface="Courier" pitchFamily="2" charset="0"/>
              </a:rPr>
              <a:t>5.0 5.0 5.1 5.1 5.1 5.1 5.1 5.1 5.1 5.1 5.2 5.2 5.2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[40] </a:t>
            </a:r>
            <a:r>
              <a:rPr lang="en-US" sz="1900" dirty="0">
                <a:latin typeface="Courier" pitchFamily="2" charset="0"/>
              </a:rPr>
              <a:t>5.3 5.4 5.4 5.4 5.4 5.4 5.5 5.5 5.7 5.7 5.8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20D290-635F-6E48-A6D0-503E39015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89" y="3314520"/>
            <a:ext cx="1830951" cy="175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72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>
                <a:solidFill>
                  <a:srgbClr val="FA4990"/>
                </a:solidFill>
              </a:rPr>
              <a:t>mean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is more convenient mathematically. The </a:t>
            </a:r>
            <a:r>
              <a:rPr lang="en-US" b="1" dirty="0">
                <a:solidFill>
                  <a:srgbClr val="FA4990"/>
                </a:solidFill>
              </a:rPr>
              <a:t>mean</a:t>
            </a:r>
            <a:r>
              <a:rPr lang="en-US" dirty="0"/>
              <a:t> is the center of gravity.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rgbClr val="FA4990"/>
                </a:solidFill>
              </a:rPr>
              <a:t>mean</a:t>
            </a:r>
            <a:r>
              <a:rPr lang="en-US" dirty="0"/>
              <a:t> is simply related to the sum of all observations and the sample size. 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93F25A"/>
                </a:solidFill>
              </a:rPr>
              <a:t>median</a:t>
            </a:r>
            <a:r>
              <a:rPr lang="en-US" dirty="0"/>
              <a:t> describes the average individual. The </a:t>
            </a:r>
            <a:r>
              <a:rPr lang="en-US" b="1" dirty="0">
                <a:solidFill>
                  <a:srgbClr val="93F25A"/>
                </a:solidFill>
              </a:rPr>
              <a:t>median</a:t>
            </a:r>
            <a:r>
              <a:rPr lang="en-US" dirty="0"/>
              <a:t> is the middle measurement.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rgbClr val="93F25A"/>
                </a:solidFill>
              </a:rPr>
              <a:t>median</a:t>
            </a:r>
            <a:r>
              <a:rPr lang="en-US" dirty="0"/>
              <a:t> is less moved by extreme values.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FA4990"/>
                </a:solidFill>
              </a:rPr>
              <a:t>mean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93F25A"/>
                </a:solidFill>
              </a:rPr>
              <a:t>median</a:t>
            </a:r>
            <a:r>
              <a:rPr lang="en-US" dirty="0"/>
              <a:t> become the same when data are </a:t>
            </a:r>
            <a:r>
              <a:rPr lang="en-US" b="1" dirty="0"/>
              <a:t>symmetric</a:t>
            </a:r>
            <a:r>
              <a:rPr lang="en-US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Which to Use? </a:t>
            </a:r>
            <a:r>
              <a:rPr lang="en-US" sz="4000" dirty="0">
                <a:solidFill>
                  <a:srgbClr val="FA4990"/>
                </a:solidFill>
              </a:rPr>
              <a:t>Mean</a:t>
            </a:r>
            <a:r>
              <a:rPr lang="en-US" sz="4000" dirty="0">
                <a:solidFill>
                  <a:srgbClr val="F9E2F7"/>
                </a:solidFill>
              </a:rPr>
              <a:t> or </a:t>
            </a:r>
            <a:r>
              <a:rPr lang="en-US" sz="4000" dirty="0">
                <a:solidFill>
                  <a:srgbClr val="93F25A"/>
                </a:solidFill>
              </a:rPr>
              <a:t>Median?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4F9A085-DE8E-EF4A-A25E-5995CF77C102}"/>
              </a:ext>
            </a:extLst>
          </p:cNvPr>
          <p:cNvSpPr txBox="1">
            <a:spLocks/>
          </p:cNvSpPr>
          <p:nvPr/>
        </p:nvSpPr>
        <p:spPr>
          <a:xfrm>
            <a:off x="6209740" y="1450268"/>
            <a:ext cx="2777321" cy="1635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Few large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&gt; 1/2 of values are less than the mean.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A4990"/>
                </a:solidFill>
              </a:rPr>
              <a:t>Mean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>
                <a:solidFill>
                  <a:srgbClr val="F9E2F7"/>
                </a:solidFill>
              </a:rPr>
              <a:t>or </a:t>
            </a:r>
            <a:r>
              <a:rPr lang="en-US" sz="4000" dirty="0">
                <a:solidFill>
                  <a:srgbClr val="93F25A"/>
                </a:solidFill>
              </a:rPr>
              <a:t>Median</a:t>
            </a:r>
            <a:r>
              <a:rPr lang="en-US" sz="4000" dirty="0">
                <a:solidFill>
                  <a:srgbClr val="F9E2F7"/>
                </a:solidFill>
              </a:rPr>
              <a:t>? Consider Skewedness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E3EF6A-5EDC-3341-8389-DF3AF94CC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549900"/>
            <a:ext cx="8229600" cy="10706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For measures like income, </a:t>
            </a:r>
            <a:r>
              <a:rPr lang="en-US" sz="1900" dirty="0">
                <a:solidFill>
                  <a:srgbClr val="93F25A"/>
                </a:solidFill>
              </a:rPr>
              <a:t>medians</a:t>
            </a:r>
            <a:r>
              <a:rPr lang="en-US" sz="19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are generally preferable to </a:t>
            </a:r>
            <a:r>
              <a:rPr lang="en-US" sz="1900" dirty="0">
                <a:solidFill>
                  <a:srgbClr val="FA4990"/>
                </a:solidFill>
              </a:rPr>
              <a:t>means</a:t>
            </a:r>
            <a:r>
              <a:rPr lang="en-US" sz="19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This is because populations are right-skewed (there are few very rich people), and we care more about the average person than the average of people.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2D1A4-414D-7F44-B32E-0FD67CB98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58" y="3133829"/>
            <a:ext cx="8886683" cy="2200512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E8B8496-9340-D74D-ACA8-6013108889B5}"/>
              </a:ext>
            </a:extLst>
          </p:cNvPr>
          <p:cNvSpPr txBox="1">
            <a:spLocks/>
          </p:cNvSpPr>
          <p:nvPr/>
        </p:nvSpPr>
        <p:spPr>
          <a:xfrm>
            <a:off x="341188" y="1441507"/>
            <a:ext cx="2777321" cy="1635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Few small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&gt; 1/2 of values exceed the mean.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88FE82-AD91-424B-ABDC-856F053DEB3B}"/>
              </a:ext>
            </a:extLst>
          </p:cNvPr>
          <p:cNvSpPr txBox="1">
            <a:spLocks/>
          </p:cNvSpPr>
          <p:nvPr/>
        </p:nvSpPr>
        <p:spPr>
          <a:xfrm>
            <a:off x="3234520" y="1450268"/>
            <a:ext cx="2991123" cy="1635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As many large as small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~ 1/2 of values exceed the mean.</a:t>
            </a:r>
          </a:p>
        </p:txBody>
      </p:sp>
    </p:spTree>
    <p:extLst>
      <p:ext uri="{BB962C8B-B14F-4D97-AF65-F5344CB8AC3E}">
        <p14:creationId xmlns:p14="http://schemas.microsoft.com/office/powerpoint/2010/main" val="3358233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Differentiate between estimates of location and estimates of width.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Recognize that variability is not simply noise,  but is a key parameter that can be estimated.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Become familiar with the most common descriptive statistics.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Know when the mean or median is a more appropriate summary of location.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Key Learning Objectives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64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00197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number of seeds per fruit is right-skewed. </a:t>
            </a:r>
          </a:p>
          <a:p>
            <a:pPr marL="0" indent="0">
              <a:buNone/>
            </a:pPr>
            <a:r>
              <a:rPr lang="en-US" dirty="0"/>
              <a:t>Which description of location is better – mean, or median?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Example: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>
                <a:solidFill>
                  <a:srgbClr val="FA4990"/>
                </a:solidFill>
              </a:rPr>
              <a:t>Mean</a:t>
            </a:r>
            <a:r>
              <a:rPr lang="en-US" sz="4000" dirty="0">
                <a:solidFill>
                  <a:srgbClr val="F9E2F7"/>
                </a:solidFill>
              </a:rPr>
              <a:t> or </a:t>
            </a:r>
            <a:r>
              <a:rPr lang="en-US" sz="4000" dirty="0">
                <a:solidFill>
                  <a:srgbClr val="93F25A"/>
                </a:solidFill>
              </a:rPr>
              <a:t>Median?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B45C4-D0F9-A746-8720-A6A1CBF17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233" y="2964926"/>
            <a:ext cx="5889009" cy="365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14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/>
          </a:bodyPr>
          <a:lstStyle/>
          <a:p>
            <a:pPr algn="ctr"/>
            <a:r>
              <a:rPr lang="en-US" cap="none" dirty="0">
                <a:solidFill>
                  <a:srgbClr val="F9E2F7"/>
                </a:solidFill>
              </a:rPr>
              <a:t>Measures of Location</a:t>
            </a:r>
            <a:br>
              <a:rPr lang="en-US" sz="2400" cap="none" dirty="0">
                <a:solidFill>
                  <a:srgbClr val="F9E2F7"/>
                </a:solidFill>
              </a:rPr>
            </a:br>
            <a:br>
              <a:rPr lang="en-US" sz="2400" cap="none" dirty="0">
                <a:solidFill>
                  <a:srgbClr val="F9E2F7"/>
                </a:solidFill>
              </a:rPr>
            </a:br>
            <a:r>
              <a:rPr lang="en-US" sz="2400" i="1" cap="none" dirty="0">
                <a:solidFill>
                  <a:srgbClr val="7030A0"/>
                </a:solidFill>
              </a:rPr>
              <a:t>The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21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4155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625D23-42D5-C646-8D10-7E650F9A6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19436"/>
            <a:ext cx="8229600" cy="235131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The </a:t>
            </a:r>
            <a:r>
              <a:rPr lang="en-US" sz="4000" b="1" dirty="0">
                <a:solidFill>
                  <a:srgbClr val="7030A0"/>
                </a:solidFill>
              </a:rPr>
              <a:t>mode</a:t>
            </a:r>
            <a:r>
              <a:rPr lang="en-US" sz="4000" dirty="0"/>
              <a:t> is the most common observation in a sample.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The </a:t>
            </a:r>
            <a:r>
              <a:rPr lang="en-US" sz="4000" b="1" dirty="0">
                <a:solidFill>
                  <a:srgbClr val="7030A0"/>
                </a:solidFill>
              </a:rPr>
              <a:t>mode</a:t>
            </a:r>
            <a:r>
              <a:rPr lang="en-US" sz="4000" dirty="0"/>
              <a:t> is easy to pick out visually as the peak in a histogram.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7030A0"/>
                </a:solidFill>
              </a:rPr>
              <a:t>The Mode</a:t>
            </a:r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129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/>
          </a:bodyPr>
          <a:lstStyle/>
          <a:p>
            <a:pPr algn="ctr"/>
            <a:r>
              <a:rPr lang="en-US" sz="5000" cap="none" dirty="0">
                <a:solidFill>
                  <a:srgbClr val="F9E2F7"/>
                </a:solidFill>
              </a:rPr>
              <a:t>The width of the data</a:t>
            </a:r>
            <a:endParaRPr lang="en-US" sz="5000" cap="none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23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8409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5156E-48F1-644E-AD7D-51E1B28A9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59" y="1417468"/>
            <a:ext cx="3108067" cy="52016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74859" cy="51212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400" dirty="0"/>
              <a:t>Variability of a population should not be ignored as simply noise about the mean, but is biologically  important in its own right. 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4400" dirty="0"/>
              <a:t>Variation has a true value from a population that we estimate from a sample.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Width (aka Variability)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16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843" y="1600200"/>
            <a:ext cx="8488906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Range: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000" dirty="0"/>
              <a:t>The difference between the largest and smallest values.</a:t>
            </a:r>
          </a:p>
          <a:p>
            <a:pPr marL="0" indent="0">
              <a:buNone/>
            </a:pPr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Interquartile Range:</a:t>
            </a:r>
            <a:r>
              <a:rPr lang="en-US" sz="4000" b="1" dirty="0"/>
              <a:t> </a:t>
            </a:r>
            <a:r>
              <a:rPr lang="en-US" sz="3000" dirty="0"/>
              <a:t>The difference between the 25</a:t>
            </a:r>
            <a:r>
              <a:rPr lang="en-US" sz="3000" baseline="30000" dirty="0"/>
              <a:t>th</a:t>
            </a:r>
            <a:r>
              <a:rPr lang="en-US" sz="3000" dirty="0"/>
              <a:t> and 75</a:t>
            </a:r>
            <a:r>
              <a:rPr lang="en-US" sz="3000" baseline="30000" dirty="0"/>
              <a:t>th</a:t>
            </a:r>
            <a:r>
              <a:rPr lang="en-US" sz="3000" dirty="0"/>
              <a:t> percentile.</a:t>
            </a:r>
          </a:p>
          <a:p>
            <a:pPr marL="0" indent="0">
              <a:buNone/>
            </a:pP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Variance &amp; Standard Deviation:</a:t>
            </a:r>
            <a:r>
              <a:rPr lang="en-US" sz="4000" b="1" dirty="0"/>
              <a:t> </a:t>
            </a:r>
            <a:r>
              <a:rPr lang="en-US" sz="3000" dirty="0"/>
              <a:t>The</a:t>
            </a:r>
            <a:r>
              <a:rPr lang="en-US" sz="3000" b="1" dirty="0"/>
              <a:t> </a:t>
            </a:r>
            <a:r>
              <a:rPr lang="en-US" sz="3000" dirty="0"/>
              <a:t>difference between a random sample &amp; the mean. </a:t>
            </a:r>
            <a:endParaRPr lang="en-US" sz="3000" b="1" dirty="0"/>
          </a:p>
          <a:p>
            <a:pPr marL="0" indent="0">
              <a:buNone/>
            </a:pPr>
            <a:r>
              <a:rPr lang="en-US" sz="4400" b="1" dirty="0">
                <a:solidFill>
                  <a:schemeClr val="bg2">
                    <a:lumMod val="50000"/>
                  </a:schemeClr>
                </a:solidFill>
              </a:rPr>
              <a:t>Coefficient of Variation:</a:t>
            </a:r>
            <a:r>
              <a:rPr lang="en-US" sz="4400" b="1" dirty="0"/>
              <a:t> </a:t>
            </a:r>
            <a:r>
              <a:rPr lang="en-US" sz="3000" dirty="0"/>
              <a:t>A measure of the standard deviation that’s independent of the mean.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Measures of Width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616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/>
          </a:bodyPr>
          <a:lstStyle/>
          <a:p>
            <a:pPr algn="ctr"/>
            <a:r>
              <a:rPr lang="en-US" cap="none" dirty="0">
                <a:solidFill>
                  <a:srgbClr val="F9E2F7"/>
                </a:solidFill>
              </a:rPr>
              <a:t>Measures of Width</a:t>
            </a:r>
            <a:br>
              <a:rPr lang="en-US" sz="2400" cap="none" dirty="0">
                <a:solidFill>
                  <a:srgbClr val="F9E2F7"/>
                </a:solidFill>
              </a:rPr>
            </a:br>
            <a:br>
              <a:rPr lang="en-US" sz="2400" cap="none" dirty="0">
                <a:solidFill>
                  <a:srgbClr val="F9E2F7"/>
                </a:solidFill>
              </a:rPr>
            </a:br>
            <a:r>
              <a:rPr lang="en-US" sz="2400" i="1" cap="non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Range and Interquartile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26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7419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Boxplots Display Ranges &amp; Quartiles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D9187D-E940-9D45-832E-5C187FAFA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082E5FE1-1404-8348-930B-F691DA566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8" t="22535" r="18966" b="12582"/>
          <a:stretch/>
        </p:blipFill>
        <p:spPr>
          <a:xfrm>
            <a:off x="300251" y="1360086"/>
            <a:ext cx="8570794" cy="50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23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Range:</a:t>
            </a:r>
            <a:r>
              <a:rPr lang="en-US" dirty="0"/>
              <a:t> The difference between extreme values. It is not a great measure of width.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Because small samples tend to give lower estimates of the range than large samples, the sample range is a </a:t>
            </a:r>
            <a:r>
              <a:rPr lang="en-US" sz="2800" b="1" dirty="0">
                <a:solidFill>
                  <a:srgbClr val="FF0000"/>
                </a:solidFill>
              </a:rPr>
              <a:t>biased estimator </a:t>
            </a:r>
            <a:r>
              <a:rPr lang="en-US" sz="2800" dirty="0">
                <a:solidFill>
                  <a:srgbClr val="FF0000"/>
                </a:solidFill>
              </a:rPr>
              <a:t>of the true range of the population.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CA321-31C3-0144-87E7-0DA921B19FA1}"/>
              </a:ext>
            </a:extLst>
          </p:cNvPr>
          <p:cNvSpPr/>
          <p:nvPr/>
        </p:nvSpPr>
        <p:spPr>
          <a:xfrm>
            <a:off x="706967" y="3555532"/>
            <a:ext cx="7327900" cy="419100"/>
          </a:xfrm>
          <a:prstGeom prst="rect">
            <a:avLst/>
          </a:prstGeom>
          <a:gradFill flip="none" rotWithShape="1">
            <a:gsLst>
              <a:gs pos="100000">
                <a:srgbClr val="C00000"/>
              </a:gs>
              <a:gs pos="0">
                <a:schemeClr val="accent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29E3A-3C05-084E-B521-9B03449AF492}"/>
              </a:ext>
            </a:extLst>
          </p:cNvPr>
          <p:cNvSpPr txBox="1"/>
          <p:nvPr/>
        </p:nvSpPr>
        <p:spPr>
          <a:xfrm>
            <a:off x="605367" y="3093867"/>
            <a:ext cx="1880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A3C4FA"/>
                </a:solidFill>
              </a:rPr>
              <a:t>Largest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71255-0099-8540-99E7-62759C3434E7}"/>
              </a:ext>
            </a:extLst>
          </p:cNvPr>
          <p:cNvSpPr txBox="1"/>
          <p:nvPr/>
        </p:nvSpPr>
        <p:spPr>
          <a:xfrm>
            <a:off x="6328181" y="3093866"/>
            <a:ext cx="2049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B52F18"/>
                </a:solidFill>
              </a:rPr>
              <a:t>Smallest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F863AD-4022-8E4A-8E0E-70CAD4E21606}"/>
              </a:ext>
            </a:extLst>
          </p:cNvPr>
          <p:cNvSpPr txBox="1"/>
          <p:nvPr/>
        </p:nvSpPr>
        <p:spPr>
          <a:xfrm>
            <a:off x="3838979" y="3093866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minus</a:t>
            </a:r>
          </a:p>
        </p:txBody>
      </p:sp>
    </p:spTree>
    <p:extLst>
      <p:ext uri="{BB962C8B-B14F-4D97-AF65-F5344CB8AC3E}">
        <p14:creationId xmlns:p14="http://schemas.microsoft.com/office/powerpoint/2010/main" val="1225477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31958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Range</a:t>
            </a:r>
            <a:r>
              <a:rPr lang="en-US" dirty="0"/>
              <a:t> of </a:t>
            </a:r>
            <a:r>
              <a:rPr lang="en-US" i="1" dirty="0"/>
              <a:t>Iris </a:t>
            </a:r>
            <a:r>
              <a:rPr lang="en-US" i="1" dirty="0" err="1"/>
              <a:t>setosa</a:t>
            </a:r>
            <a:r>
              <a:rPr lang="en-US" i="1" dirty="0"/>
              <a:t> </a:t>
            </a:r>
            <a:r>
              <a:rPr lang="en-US" dirty="0"/>
              <a:t>sepal length = </a:t>
            </a:r>
            <a:r>
              <a:rPr lang="en-US" b="1" dirty="0">
                <a:solidFill>
                  <a:srgbClr val="A4C4FA"/>
                </a:solidFill>
              </a:rPr>
              <a:t>5.8</a:t>
            </a:r>
            <a:r>
              <a:rPr lang="en-US" b="1" dirty="0"/>
              <a:t> - </a:t>
            </a:r>
            <a:r>
              <a:rPr lang="en-US" b="1" dirty="0">
                <a:solidFill>
                  <a:srgbClr val="B42E19"/>
                </a:solidFill>
              </a:rPr>
              <a:t>4.3 </a:t>
            </a:r>
            <a:r>
              <a:rPr lang="en-US" b="1" dirty="0"/>
              <a:t>= 1.5.</a:t>
            </a: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[1]  </a:t>
            </a:r>
            <a:r>
              <a:rPr lang="en-US" sz="1900" b="1" dirty="0">
                <a:solidFill>
                  <a:srgbClr val="B42E19"/>
                </a:solidFill>
                <a:latin typeface="Courier" pitchFamily="2" charset="0"/>
              </a:rPr>
              <a:t>4.3</a:t>
            </a:r>
            <a:r>
              <a:rPr lang="en-US" sz="1900" dirty="0">
                <a:latin typeface="Courier" pitchFamily="2" charset="0"/>
              </a:rPr>
              <a:t> 4.4 4.4 4.4 4.5 4.6 4.6 4.6 4.6 4.7 4.7 4.8 4.8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[14] </a:t>
            </a:r>
            <a:r>
              <a:rPr lang="en-US" sz="1900" dirty="0">
                <a:latin typeface="Courier" pitchFamily="2" charset="0"/>
              </a:rPr>
              <a:t>4.8 4.8 4.8 4.9 4.9 4.9 4.9 5.0 5.0 5.0 5.0 5.0 5.0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[27] </a:t>
            </a:r>
            <a:r>
              <a:rPr lang="en-US" sz="1900" dirty="0">
                <a:latin typeface="Courier" pitchFamily="2" charset="0"/>
              </a:rPr>
              <a:t>5.0 5.0 5.1 5.1 5.1 5.1 5.1 5.1 5.1 5.1 5.2 5.2 5.2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[40] </a:t>
            </a:r>
            <a:r>
              <a:rPr lang="en-US" sz="1900" dirty="0">
                <a:latin typeface="Courier" pitchFamily="2" charset="0"/>
              </a:rPr>
              <a:t>5.3 5.4 5.4 5.4 5.4 5.4 5.5 5.5 5.7 5.7 </a:t>
            </a:r>
            <a:r>
              <a:rPr lang="en-US" sz="1900" b="1" dirty="0">
                <a:solidFill>
                  <a:srgbClr val="A4C4FA"/>
                </a:solidFill>
                <a:latin typeface="Courier" pitchFamily="2" charset="0"/>
              </a:rPr>
              <a:t>5.8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D8EF1-B8B0-8846-936D-E252532CD935}"/>
              </a:ext>
            </a:extLst>
          </p:cNvPr>
          <p:cNvSpPr txBox="1"/>
          <p:nvPr/>
        </p:nvSpPr>
        <p:spPr>
          <a:xfrm>
            <a:off x="6247204" y="3278566"/>
            <a:ext cx="9829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minus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-------</a:t>
            </a:r>
          </a:p>
          <a:p>
            <a:r>
              <a:rPr lang="en-US" sz="2400" b="1" dirty="0"/>
              <a:t>  1.5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Range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CA321-31C3-0144-87E7-0DA921B19FA1}"/>
              </a:ext>
            </a:extLst>
          </p:cNvPr>
          <p:cNvSpPr/>
          <p:nvPr/>
        </p:nvSpPr>
        <p:spPr>
          <a:xfrm rot="5400000">
            <a:off x="2429068" y="3341246"/>
            <a:ext cx="1993691" cy="419100"/>
          </a:xfrm>
          <a:prstGeom prst="rect">
            <a:avLst/>
          </a:prstGeom>
          <a:gradFill flip="none" rotWithShape="1">
            <a:gsLst>
              <a:gs pos="100000">
                <a:srgbClr val="C00000"/>
              </a:gs>
              <a:gs pos="0">
                <a:schemeClr val="accent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29E3A-3C05-084E-B521-9B03449AF492}"/>
              </a:ext>
            </a:extLst>
          </p:cNvPr>
          <p:cNvSpPr txBox="1"/>
          <p:nvPr/>
        </p:nvSpPr>
        <p:spPr>
          <a:xfrm>
            <a:off x="1919714" y="2439203"/>
            <a:ext cx="109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A4C4FA"/>
                </a:solidFill>
              </a:rPr>
              <a:t>Largest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71255-0099-8540-99E7-62759C3434E7}"/>
              </a:ext>
            </a:extLst>
          </p:cNvPr>
          <p:cNvSpPr txBox="1"/>
          <p:nvPr/>
        </p:nvSpPr>
        <p:spPr>
          <a:xfrm>
            <a:off x="1919714" y="4196439"/>
            <a:ext cx="126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B42E19"/>
                </a:solidFill>
              </a:rPr>
              <a:t>Smallest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F863AD-4022-8E4A-8E0E-70CAD4E21606}"/>
              </a:ext>
            </a:extLst>
          </p:cNvPr>
          <p:cNvSpPr txBox="1"/>
          <p:nvPr/>
        </p:nvSpPr>
        <p:spPr>
          <a:xfrm>
            <a:off x="2024644" y="3278566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minus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C2262C-4483-AE43-98BC-D8607C79D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756" y="2258421"/>
            <a:ext cx="2327252" cy="24492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FA9198-A7EA-9C4A-97B8-9641B959ABB1}"/>
              </a:ext>
            </a:extLst>
          </p:cNvPr>
          <p:cNvSpPr txBox="1"/>
          <p:nvPr/>
        </p:nvSpPr>
        <p:spPr>
          <a:xfrm>
            <a:off x="6376286" y="2437138"/>
            <a:ext cx="5774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A4C4FA"/>
                </a:solidFill>
              </a:rPr>
              <a:t>5.8</a:t>
            </a:r>
          </a:p>
          <a:p>
            <a:endParaRPr lang="en-US" sz="2400" b="1" dirty="0">
              <a:solidFill>
                <a:srgbClr val="A3C4FA"/>
              </a:solidFill>
            </a:endParaRPr>
          </a:p>
          <a:p>
            <a:endParaRPr lang="en-US" sz="2400" b="1" dirty="0">
              <a:solidFill>
                <a:srgbClr val="A3C4FA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ECAF8-4FE8-FB4E-89D1-88A91FA23D18}"/>
              </a:ext>
            </a:extLst>
          </p:cNvPr>
          <p:cNvSpPr txBox="1"/>
          <p:nvPr/>
        </p:nvSpPr>
        <p:spPr>
          <a:xfrm>
            <a:off x="6376286" y="4194374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B42E19"/>
                </a:solidFill>
              </a:rPr>
              <a:t>4.3</a:t>
            </a:r>
          </a:p>
        </p:txBody>
      </p:sp>
    </p:spTree>
    <p:extLst>
      <p:ext uri="{BB962C8B-B14F-4D97-AF65-F5344CB8AC3E}">
        <p14:creationId xmlns:p14="http://schemas.microsoft.com/office/powerpoint/2010/main" val="286104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b="1" dirty="0"/>
              <a:t>Location</a:t>
            </a:r>
            <a:r>
              <a:rPr lang="en-US" sz="5000" dirty="0"/>
              <a:t> </a:t>
            </a:r>
            <a:r>
              <a:rPr lang="en-US" sz="5000" dirty="0">
                <a:solidFill>
                  <a:schemeClr val="bg1">
                    <a:lumMod val="75000"/>
                  </a:schemeClr>
                </a:solidFill>
              </a:rPr>
              <a:t>(central tendency)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5000" b="1" dirty="0"/>
              <a:t>Width</a:t>
            </a:r>
            <a:r>
              <a:rPr lang="en-US" sz="5000" dirty="0"/>
              <a:t> </a:t>
            </a:r>
            <a:r>
              <a:rPr lang="en-US" sz="5000" dirty="0">
                <a:solidFill>
                  <a:schemeClr val="bg1">
                    <a:lumMod val="75000"/>
                  </a:schemeClr>
                </a:solidFill>
              </a:rPr>
              <a:t>(spread)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5000" b="1" dirty="0"/>
              <a:t>Association</a:t>
            </a:r>
            <a:r>
              <a:rPr lang="en-US" sz="5000" b="1" dirty="0">
                <a:solidFill>
                  <a:srgbClr val="FF0000"/>
                </a:solidFill>
              </a:rPr>
              <a:t>*</a:t>
            </a:r>
            <a:r>
              <a:rPr lang="en-US" sz="5000" dirty="0"/>
              <a:t> </a:t>
            </a:r>
            <a:r>
              <a:rPr lang="en-US" sz="5000" dirty="0">
                <a:solidFill>
                  <a:schemeClr val="bg1">
                    <a:lumMod val="75000"/>
                  </a:schemeClr>
                </a:solidFill>
              </a:rPr>
              <a:t>(correlation)</a:t>
            </a:r>
          </a:p>
          <a:p>
            <a:pPr marL="0" indent="0" algn="r">
              <a:buNone/>
            </a:pPr>
            <a:endParaRPr lang="en-US" sz="1900" dirty="0">
              <a:solidFill>
                <a:srgbClr val="FF0000"/>
              </a:solidFill>
            </a:endParaRPr>
          </a:p>
          <a:p>
            <a:pPr marL="0" indent="0" algn="r">
              <a:buNone/>
            </a:pPr>
            <a:endParaRPr lang="en-US" sz="1900" dirty="0">
              <a:solidFill>
                <a:srgbClr val="FF0000"/>
              </a:solidFill>
            </a:endParaRPr>
          </a:p>
          <a:p>
            <a:pPr marL="0" indent="0" algn="r">
              <a:buNone/>
            </a:pPr>
            <a:endParaRPr lang="en-US" sz="19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</a:rPr>
              <a:t>*later in term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Three Common Descriptions of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28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Imagine sorting your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individual in the middle is the median.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first and last individuals mark the range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other two quantiles are the individuals ¼ and ¾ the way into your sorted list of data</a:t>
            </a:r>
          </a:p>
          <a:p>
            <a:pPr lvl="2"/>
            <a:r>
              <a:rPr lang="en-US" dirty="0"/>
              <a:t>The difference between these is the </a:t>
            </a:r>
            <a:r>
              <a:rPr lang="en-US" b="1" dirty="0"/>
              <a:t>interquartile range</a:t>
            </a:r>
          </a:p>
          <a:p>
            <a:pPr lvl="2"/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This measure is less biased than the range.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Interquartile Range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30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D903E6-1781-024A-9EEA-2508FBB289C1}"/>
              </a:ext>
            </a:extLst>
          </p:cNvPr>
          <p:cNvGrpSpPr/>
          <p:nvPr/>
        </p:nvGrpSpPr>
        <p:grpSpPr>
          <a:xfrm>
            <a:off x="706967" y="4624686"/>
            <a:ext cx="7327900" cy="880766"/>
            <a:chOff x="706967" y="2275186"/>
            <a:chExt cx="7327900" cy="8807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1C35A3-A2B7-3144-AC69-2C42F8365D6D}"/>
                </a:ext>
              </a:extLst>
            </p:cNvPr>
            <p:cNvSpPr/>
            <p:nvPr/>
          </p:nvSpPr>
          <p:spPr>
            <a:xfrm>
              <a:off x="706967" y="2736852"/>
              <a:ext cx="7327900" cy="419100"/>
            </a:xfrm>
            <a:prstGeom prst="rect">
              <a:avLst/>
            </a:prstGeom>
            <a:gradFill flip="none" rotWithShape="1">
              <a:gsLst>
                <a:gs pos="100000">
                  <a:srgbClr val="C00000"/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5FFEF5-01EB-D942-AB3F-498B2D51CA1C}"/>
                </a:ext>
              </a:extLst>
            </p:cNvPr>
            <p:cNvSpPr txBox="1"/>
            <p:nvPr/>
          </p:nvSpPr>
          <p:spPr>
            <a:xfrm>
              <a:off x="1646767" y="2275187"/>
              <a:ext cx="20304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ACB8EA"/>
                  </a:solidFill>
                </a:rPr>
                <a:t>75</a:t>
              </a:r>
              <a:r>
                <a:rPr lang="en-US" sz="2400" b="1" baseline="30000" dirty="0">
                  <a:solidFill>
                    <a:srgbClr val="ACB8EA"/>
                  </a:solidFill>
                </a:rPr>
                <a:t>th</a:t>
              </a:r>
              <a:r>
                <a:rPr lang="en-US" sz="2400" b="1" dirty="0">
                  <a:solidFill>
                    <a:srgbClr val="ACB8EA"/>
                  </a:solidFill>
                </a:rPr>
                <a:t> percentile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0EFB05-E60D-1449-9445-53C4CDF196DE}"/>
                </a:ext>
              </a:extLst>
            </p:cNvPr>
            <p:cNvSpPr txBox="1"/>
            <p:nvPr/>
          </p:nvSpPr>
          <p:spPr>
            <a:xfrm>
              <a:off x="5299481" y="2275186"/>
              <a:ext cx="20304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B36071"/>
                  </a:solidFill>
                </a:rPr>
                <a:t>25</a:t>
              </a:r>
              <a:r>
                <a:rPr lang="en-US" sz="2400" b="1" baseline="30000" dirty="0">
                  <a:solidFill>
                    <a:srgbClr val="B36071"/>
                  </a:solidFill>
                </a:rPr>
                <a:t>th</a:t>
              </a:r>
              <a:r>
                <a:rPr lang="en-US" sz="2400" b="1" dirty="0">
                  <a:solidFill>
                    <a:srgbClr val="B36071"/>
                  </a:solidFill>
                </a:rPr>
                <a:t> percentile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B05020-5DC5-6D44-B6C7-B61FEC9AB26E}"/>
                </a:ext>
              </a:extLst>
            </p:cNvPr>
            <p:cNvSpPr txBox="1"/>
            <p:nvPr/>
          </p:nvSpPr>
          <p:spPr>
            <a:xfrm>
              <a:off x="3889779" y="2275186"/>
              <a:ext cx="963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minus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A36A29-B273-0745-A50A-61F577E1F3E1}"/>
                </a:ext>
              </a:extLst>
            </p:cNvPr>
            <p:cNvSpPr/>
            <p:nvPr/>
          </p:nvSpPr>
          <p:spPr>
            <a:xfrm>
              <a:off x="2527343" y="2736851"/>
              <a:ext cx="45719" cy="419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846F014-1304-8F47-9B4F-A5D8DF0DB154}"/>
                </a:ext>
              </a:extLst>
            </p:cNvPr>
            <p:cNvSpPr/>
            <p:nvPr/>
          </p:nvSpPr>
          <p:spPr>
            <a:xfrm>
              <a:off x="6165340" y="2736851"/>
              <a:ext cx="45719" cy="419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788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31958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IQR</a:t>
            </a:r>
            <a:r>
              <a:rPr lang="en-US" dirty="0"/>
              <a:t> of </a:t>
            </a:r>
            <a:r>
              <a:rPr lang="en-US" i="1" dirty="0"/>
              <a:t>Iris </a:t>
            </a:r>
            <a:r>
              <a:rPr lang="en-US" i="1" dirty="0" err="1"/>
              <a:t>setosa</a:t>
            </a:r>
            <a:r>
              <a:rPr lang="en-US" i="1" dirty="0"/>
              <a:t> </a:t>
            </a:r>
            <a:r>
              <a:rPr lang="en-US" dirty="0"/>
              <a:t>sepal length = </a:t>
            </a:r>
            <a:r>
              <a:rPr lang="en-US" b="1" dirty="0">
                <a:solidFill>
                  <a:srgbClr val="ACB8EA"/>
                </a:solidFill>
              </a:rPr>
              <a:t>5.2</a:t>
            </a:r>
            <a:r>
              <a:rPr lang="en-US" b="1" dirty="0"/>
              <a:t> – </a:t>
            </a:r>
            <a:r>
              <a:rPr lang="en-US" b="1" dirty="0">
                <a:solidFill>
                  <a:srgbClr val="B36071"/>
                </a:solidFill>
              </a:rPr>
              <a:t>4.8</a:t>
            </a:r>
            <a:r>
              <a:rPr lang="en-US" b="1" dirty="0"/>
              <a:t> = 0.4.</a:t>
            </a: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[1]  </a:t>
            </a:r>
            <a:r>
              <a:rPr lang="en-US" sz="1900" dirty="0">
                <a:latin typeface="Courier" pitchFamily="2" charset="0"/>
              </a:rPr>
              <a:t>4.3 4.4 4.4 4.4 4.5 4.6 4.6 4.6 4.6 4.7 4.7 4.8 </a:t>
            </a:r>
            <a:r>
              <a:rPr lang="en-US" sz="1900" b="1" dirty="0">
                <a:solidFill>
                  <a:srgbClr val="B52F18"/>
                </a:solidFill>
                <a:latin typeface="Courier" pitchFamily="2" charset="0"/>
              </a:rPr>
              <a:t>4.8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[14] </a:t>
            </a:r>
            <a:r>
              <a:rPr lang="en-US" sz="1900" dirty="0">
                <a:latin typeface="Courier" pitchFamily="2" charset="0"/>
              </a:rPr>
              <a:t>4.8 4.8 4.8 4.9 4.9 4.9 4.9 5.0 5.0 5.0 5.0 5.0 5.0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[27] </a:t>
            </a:r>
            <a:r>
              <a:rPr lang="en-US" sz="1900" dirty="0">
                <a:latin typeface="Courier" pitchFamily="2" charset="0"/>
              </a:rPr>
              <a:t>5.0 5.0 5.1 5.1 5.1 5.1 5.1 5.1 5.1 5.1 5.2 </a:t>
            </a:r>
            <a:r>
              <a:rPr lang="en-US" sz="1900" b="1" dirty="0">
                <a:solidFill>
                  <a:srgbClr val="B0A6D3"/>
                </a:solidFill>
                <a:latin typeface="Courier" pitchFamily="2" charset="0"/>
              </a:rPr>
              <a:t>5.2</a:t>
            </a:r>
            <a:r>
              <a:rPr lang="en-US" sz="1900" dirty="0">
                <a:latin typeface="Courier" pitchFamily="2" charset="0"/>
              </a:rPr>
              <a:t> 5.2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[40] </a:t>
            </a:r>
            <a:r>
              <a:rPr lang="en-US" sz="1900" dirty="0">
                <a:latin typeface="Courier" pitchFamily="2" charset="0"/>
              </a:rPr>
              <a:t>5.3 5.4 5.4 5.4 5.4 5.4 5.5 5.5 5.7 5.7 5.8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AC7206-64F6-104C-9612-53882297491A}"/>
              </a:ext>
            </a:extLst>
          </p:cNvPr>
          <p:cNvSpPr/>
          <p:nvPr/>
        </p:nvSpPr>
        <p:spPr>
          <a:xfrm rot="5400000">
            <a:off x="2848536" y="3455546"/>
            <a:ext cx="1993692" cy="419100"/>
          </a:xfrm>
          <a:prstGeom prst="rect">
            <a:avLst/>
          </a:prstGeom>
          <a:gradFill flip="none" rotWithShape="1">
            <a:gsLst>
              <a:gs pos="100000">
                <a:srgbClr val="C00000"/>
              </a:gs>
              <a:gs pos="0">
                <a:schemeClr val="accent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E9D82-4253-6541-9B75-0C57B5859C67}"/>
              </a:ext>
            </a:extLst>
          </p:cNvPr>
          <p:cNvSpPr/>
          <p:nvPr/>
        </p:nvSpPr>
        <p:spPr>
          <a:xfrm rot="5400000">
            <a:off x="3839164" y="3275147"/>
            <a:ext cx="12439" cy="419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26C068-D9C1-4840-ADF0-77AF778CDCB9}"/>
              </a:ext>
            </a:extLst>
          </p:cNvPr>
          <p:cNvSpPr/>
          <p:nvPr/>
        </p:nvSpPr>
        <p:spPr>
          <a:xfrm rot="5400000">
            <a:off x="3839164" y="3790427"/>
            <a:ext cx="12439" cy="419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Interquartile Range (IQR)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F863AD-4022-8E4A-8E0E-70CAD4E21606}"/>
              </a:ext>
            </a:extLst>
          </p:cNvPr>
          <p:cNvSpPr txBox="1"/>
          <p:nvPr/>
        </p:nvSpPr>
        <p:spPr>
          <a:xfrm>
            <a:off x="2110905" y="3511296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minus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C2262C-4483-AE43-98BC-D8607C79D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856" y="2372721"/>
            <a:ext cx="2327252" cy="24492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F9E6C5-A4D6-124F-B4F0-18ADC961FBF8}"/>
              </a:ext>
            </a:extLst>
          </p:cNvPr>
          <p:cNvSpPr txBox="1"/>
          <p:nvPr/>
        </p:nvSpPr>
        <p:spPr>
          <a:xfrm>
            <a:off x="1479620" y="3228910"/>
            <a:ext cx="2030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B0A6D3"/>
                </a:solidFill>
              </a:rPr>
              <a:t>75</a:t>
            </a:r>
            <a:r>
              <a:rPr lang="en-US" sz="2400" b="1" baseline="30000" dirty="0">
                <a:solidFill>
                  <a:srgbClr val="B0A6D3"/>
                </a:solidFill>
              </a:rPr>
              <a:t>th</a:t>
            </a:r>
            <a:r>
              <a:rPr lang="en-US" sz="2400" b="1" dirty="0">
                <a:solidFill>
                  <a:srgbClr val="B0A6D3"/>
                </a:solidFill>
              </a:rPr>
              <a:t> percentile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5DD19-C870-F64F-8B32-27E6B42ACFBF}"/>
              </a:ext>
            </a:extLst>
          </p:cNvPr>
          <p:cNvSpPr txBox="1"/>
          <p:nvPr/>
        </p:nvSpPr>
        <p:spPr>
          <a:xfrm>
            <a:off x="1479620" y="3793682"/>
            <a:ext cx="2030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B2738D"/>
                </a:solidFill>
              </a:rPr>
              <a:t>25</a:t>
            </a:r>
            <a:r>
              <a:rPr lang="en-US" sz="2400" b="1" baseline="30000" dirty="0">
                <a:solidFill>
                  <a:srgbClr val="B2738D"/>
                </a:solidFill>
              </a:rPr>
              <a:t>th</a:t>
            </a:r>
            <a:r>
              <a:rPr lang="en-US" sz="2400" b="1" dirty="0">
                <a:solidFill>
                  <a:srgbClr val="B2738D"/>
                </a:solidFill>
              </a:rPr>
              <a:t> percentile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FA7666-F042-B441-8F80-3C5789AB7115}"/>
              </a:ext>
            </a:extLst>
          </p:cNvPr>
          <p:cNvSpPr txBox="1"/>
          <p:nvPr/>
        </p:nvSpPr>
        <p:spPr>
          <a:xfrm>
            <a:off x="6531195" y="3497530"/>
            <a:ext cx="9829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minus</a:t>
            </a:r>
          </a:p>
          <a:p>
            <a:endParaRPr lang="en-US" sz="1200" b="1" dirty="0"/>
          </a:p>
          <a:p>
            <a:r>
              <a:rPr lang="en-US" sz="2400" b="1" dirty="0"/>
              <a:t>--------</a:t>
            </a:r>
          </a:p>
          <a:p>
            <a:r>
              <a:rPr lang="en-US" sz="2400" b="1" dirty="0"/>
              <a:t>    0.4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55BCBE-3518-C44A-AF87-1FD0BF3BB867}"/>
              </a:ext>
            </a:extLst>
          </p:cNvPr>
          <p:cNvSpPr txBox="1"/>
          <p:nvPr/>
        </p:nvSpPr>
        <p:spPr>
          <a:xfrm>
            <a:off x="6727678" y="3229070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B0A6D3"/>
                </a:solidFill>
              </a:rPr>
              <a:t>5.2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7B30A5-67BD-2647-B3B7-FFF67610AF9B}"/>
              </a:ext>
            </a:extLst>
          </p:cNvPr>
          <p:cNvSpPr txBox="1"/>
          <p:nvPr/>
        </p:nvSpPr>
        <p:spPr>
          <a:xfrm>
            <a:off x="6734028" y="3793842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B2738D"/>
                </a:solidFill>
              </a:rPr>
              <a:t>4.8</a:t>
            </a:r>
          </a:p>
        </p:txBody>
      </p:sp>
    </p:spTree>
    <p:extLst>
      <p:ext uri="{BB962C8B-B14F-4D97-AF65-F5344CB8AC3E}">
        <p14:creationId xmlns:p14="http://schemas.microsoft.com/office/powerpoint/2010/main" val="3320023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/>
          </a:bodyPr>
          <a:lstStyle/>
          <a:p>
            <a:pPr algn="ctr"/>
            <a:r>
              <a:rPr lang="en-US" cap="none" dirty="0">
                <a:solidFill>
                  <a:srgbClr val="F9E2F7"/>
                </a:solidFill>
              </a:rPr>
              <a:t>Measures of Width</a:t>
            </a:r>
            <a:br>
              <a:rPr lang="en-US" sz="2400" cap="none" dirty="0">
                <a:solidFill>
                  <a:srgbClr val="F9E2F7"/>
                </a:solidFill>
              </a:rPr>
            </a:br>
            <a:br>
              <a:rPr lang="en-US" sz="2400" cap="none" dirty="0">
                <a:solidFill>
                  <a:srgbClr val="F9E2F7"/>
                </a:solidFill>
              </a:rPr>
            </a:br>
            <a:r>
              <a:rPr lang="en-US" sz="2400" cap="none" dirty="0">
                <a:solidFill>
                  <a:schemeClr val="bg2">
                    <a:lumMod val="50000"/>
                  </a:schemeClr>
                </a:solidFill>
              </a:rPr>
              <a:t>Variance, Standard Deviation, and Coefficient of Variation</a:t>
            </a:r>
            <a:endParaRPr lang="en-US" sz="2400" i="1" cap="non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32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2041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/>
              </a:bodyPr>
              <a:lstStyle/>
              <a:p>
                <a:pPr marL="0" lvl="0" indent="0" algn="ctr">
                  <a:buNone/>
                </a:pPr>
                <a:r>
                  <a:rPr lang="en-US" sz="4400" dirty="0"/>
                  <a:t>The </a:t>
                </a:r>
                <a:r>
                  <a:rPr lang="en-US" sz="4400" b="1" dirty="0">
                    <a:solidFill>
                      <a:schemeClr val="bg2">
                        <a:lumMod val="50000"/>
                      </a:schemeClr>
                    </a:solidFill>
                  </a:rPr>
                  <a:t>variance, standard deviation and coefficient of variation </a:t>
                </a:r>
                <a:r>
                  <a:rPr lang="en-US" sz="4400" dirty="0"/>
                  <a:t>all communicate how far individual observations are expected to deviate from the mean. </a:t>
                </a:r>
              </a:p>
              <a:p>
                <a:pPr marL="0" lvl="0" indent="0">
                  <a:buNone/>
                </a:pPr>
                <a:endParaRPr lang="en-US" sz="1900" dirty="0"/>
              </a:p>
              <a:p>
                <a:pPr marL="0" lvl="0" indent="0">
                  <a:buNone/>
                </a:pPr>
                <a:endParaRPr lang="en-US" sz="1900" dirty="0"/>
              </a:p>
              <a:p>
                <a:pPr marL="0" lvl="0" indent="0">
                  <a:buNone/>
                </a:pPr>
                <a:r>
                  <a:rPr lang="en-US" sz="1900" dirty="0">
                    <a:solidFill>
                      <a:schemeClr val="bg2">
                        <a:lumMod val="50000"/>
                      </a:schemeClr>
                    </a:solidFill>
                  </a:rPr>
                  <a:t>Because (by definition) the differences between all observations and the mean sum to zero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sz="1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sz="1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</m:d>
                    <m:r>
                      <a:rPr lang="en-US" sz="19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900" dirty="0">
                    <a:solidFill>
                      <a:schemeClr val="bg2">
                        <a:lumMod val="50000"/>
                      </a:schemeClr>
                    </a:solidFill>
                  </a:rPr>
                  <a:t>), these summaries work from the squared difference between observations and the mean.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772" t="-2228" r="-1543"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dirty="0">
                <a:solidFill>
                  <a:schemeClr val="bg2">
                    <a:lumMod val="50000"/>
                  </a:schemeClr>
                </a:solidFill>
              </a:rPr>
              <a:t>Variance, Standard Deviation, &amp; Coef. of Variation</a:t>
            </a:r>
            <a:endParaRPr lang="en-US" sz="3400" dirty="0">
              <a:solidFill>
                <a:srgbClr val="F9E2F7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91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356600" cy="512127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400" b="1" dirty="0">
                    <a:solidFill>
                      <a:schemeClr val="bg2">
                        <a:lumMod val="50000"/>
                      </a:schemeClr>
                    </a:solidFill>
                  </a:rPr>
                  <a:t>The Variance is </a:t>
                </a:r>
                <a:r>
                  <a:rPr lang="en-US" sz="4400" dirty="0"/>
                  <a:t>the expected squared difference between an observations and the mean.</a:t>
                </a:r>
              </a:p>
              <a:p>
                <a:pPr marL="457200" lvl="1" indent="0" algn="ctr">
                  <a:buNone/>
                </a:pPr>
                <a:r>
                  <a:rPr lang="en-US" sz="4000" dirty="0">
                    <a:solidFill>
                      <a:schemeClr val="accent6"/>
                    </a:solidFill>
                  </a:rPr>
                  <a:t>parameter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4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40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 sz="40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ar-AE" sz="4000" dirty="0">
                    <a:solidFill>
                      <a:schemeClr val="accent6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4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40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  <m:r>
                          <a:rPr lang="ar-AE" sz="40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ar-AE" sz="4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400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sz="400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ar-AE" sz="40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sz="40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sSup>
                          <m:sSupPr>
                            <m:ctrlPr>
                              <a:rPr lang="ar-AE" sz="4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400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ar-AE" sz="400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ar-AE" sz="40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4000" dirty="0"/>
              </a:p>
              <a:p>
                <a:pPr marL="457200" lvl="1" indent="0" algn="ctr">
                  <a:buNone/>
                </a:pPr>
                <a:r>
                  <a:rPr lang="en-US" sz="4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estimate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40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400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ar-AE" sz="400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ar-AE" sz="4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40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400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  <m:r>
                          <a:rPr lang="ar-AE" sz="400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ar-AE" sz="40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400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sz="400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ar-AE" sz="400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ar-AE" sz="40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ar-AE" sz="400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sSup>
                          <m:sSupPr>
                            <m:ctrlPr>
                              <a:rPr lang="ar-AE" sz="40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400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ar-AE" sz="400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ar-AE" sz="400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400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4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sz="19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14288" lvl="1" indent="0">
                  <a:buNone/>
                </a:pPr>
                <a:r>
                  <a:rPr lang="en-US" sz="1900" b="1" dirty="0">
                    <a:solidFill>
                      <a:schemeClr val="bg2">
                        <a:lumMod val="50000"/>
                      </a:schemeClr>
                    </a:solidFill>
                  </a:rPr>
                  <a:t>NOTE</a:t>
                </a:r>
                <a:r>
                  <a:rPr lang="en-US" sz="1900" dirty="0">
                    <a:solidFill>
                      <a:schemeClr val="bg2">
                        <a:lumMod val="50000"/>
                      </a:schemeClr>
                    </a:solidFill>
                  </a:rPr>
                  <a:t>: The numerator is called “the sum of squares.”</a:t>
                </a:r>
                <a:endParaRPr lang="ar-AE" sz="19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356600" cy="5121275"/>
              </a:xfrm>
              <a:blipFill>
                <a:blip r:embed="rId2"/>
                <a:stretch>
                  <a:fillRect l="-608" t="-2228" b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The Variance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14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81" y="3732549"/>
            <a:ext cx="2001187" cy="29439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(4.3-5.006)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+(4.4-5.006)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+(4.4-5.006)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+(4.4-5.006)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+(4.5-5.006)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+(4.6-5.006)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+(4.6-5.006)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+(4.6-5.006)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Sample</a:t>
            </a:r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 Variance of </a:t>
            </a:r>
            <a:r>
              <a:rPr lang="en-US" sz="3800" i="1" dirty="0">
                <a:solidFill>
                  <a:schemeClr val="bg2">
                    <a:lumMod val="50000"/>
                  </a:schemeClr>
                </a:solidFill>
              </a:rPr>
              <a:t>Iris </a:t>
            </a:r>
            <a:r>
              <a:rPr lang="en-US" sz="3800" i="1" dirty="0" err="1">
                <a:solidFill>
                  <a:schemeClr val="bg2">
                    <a:lumMod val="50000"/>
                  </a:schemeClr>
                </a:solidFill>
              </a:rPr>
              <a:t>setosa</a:t>
            </a:r>
            <a:r>
              <a:rPr lang="en-US" sz="38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Sepal Lengths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F5FD2B-0DB2-4E4A-A81E-92B97488F8FF}"/>
              </a:ext>
            </a:extLst>
          </p:cNvPr>
          <p:cNvSpPr txBox="1">
            <a:spLocks/>
          </p:cNvSpPr>
          <p:nvPr/>
        </p:nvSpPr>
        <p:spPr>
          <a:xfrm>
            <a:off x="2540826" y="1600199"/>
            <a:ext cx="2001187" cy="512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+(4.6-5.006)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+(4.7-5.006)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+(4.7-5.006)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+(4.8-5.006)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+(4.8-5.006)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+(4.8-5.006)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+(4.8-5.006)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+(4.8-5.006)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+(4.9-5.006)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+(4.9-5.006)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+(4.9-5.006)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+(4.9-5.006)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+(5.0-5.006)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+(5.0-5.006)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+(5.0-5.006)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Font typeface="Arial"/>
              <a:buNone/>
            </a:pPr>
            <a:endParaRPr lang="en-US" sz="1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C3AB2E-361F-A440-A482-F4D39723CD87}"/>
              </a:ext>
            </a:extLst>
          </p:cNvPr>
          <p:cNvSpPr txBox="1">
            <a:spLocks/>
          </p:cNvSpPr>
          <p:nvPr/>
        </p:nvSpPr>
        <p:spPr>
          <a:xfrm>
            <a:off x="4699388" y="1600198"/>
            <a:ext cx="2001187" cy="512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+(5.0-5.006)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+(5.0-5.006)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+(5.0-5.006)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+(5.0-5.006)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+(5.0-5.006)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+(5.1-5.006)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+(5.1-5.006)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+(5.1-5.006)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+(5.1-5.006)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+(5.1-5.006)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+(5.1-5.006)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+(5.1-5.006)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+(5.1-5.006)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+(5.2-5.006)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+(5.2-5.006)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Font typeface="Arial"/>
              <a:buNone/>
            </a:pPr>
            <a:endParaRPr lang="en-US" sz="17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Font typeface="Arial"/>
              <a:buNone/>
            </a:pPr>
            <a:endParaRPr lang="en-US" sz="1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928BC1-A950-E741-A5E1-3F156B053A78}"/>
              </a:ext>
            </a:extLst>
          </p:cNvPr>
          <p:cNvSpPr txBox="1">
            <a:spLocks/>
          </p:cNvSpPr>
          <p:nvPr/>
        </p:nvSpPr>
        <p:spPr>
          <a:xfrm>
            <a:off x="6603134" y="1600198"/>
            <a:ext cx="2256053" cy="512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+(5.2-5.006)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+(5.3-5.006)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+(5.4-5.006)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+(5.4-5.006)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+(5.4-5.006)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+(5.4-5.006)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+(5.4-5.006)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+(5.5-5.006)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+(5.5-5.006)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+(5.7-5.006)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+(5.7-5.006)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u="sng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+(5.8-5.006)</a:t>
            </a:r>
            <a:r>
              <a:rPr lang="en-US" sz="17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2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6.0882/(50-1)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= 0.124</a:t>
            </a:r>
          </a:p>
          <a:p>
            <a:pPr marL="0" indent="0">
              <a:buFont typeface="Arial"/>
              <a:buNone/>
            </a:pPr>
            <a:endParaRPr lang="en-US" sz="17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27F8484-9700-A94B-896B-34DEF8291FAB}"/>
                  </a:ext>
                </a:extLst>
              </p:cNvPr>
              <p:cNvSpPr/>
              <p:nvPr/>
            </p:nvSpPr>
            <p:spPr>
              <a:xfrm>
                <a:off x="382214" y="1600198"/>
                <a:ext cx="2158562" cy="2128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chemeClr val="tx1"/>
                    </a:solidFill>
                  </a:rPr>
                  <a:t>Sum squared  deviations &amp; divide by n-1 </a:t>
                </a:r>
              </a:p>
              <a:p>
                <a:r>
                  <a:rPr lang="en-US" sz="2200" i="1" dirty="0">
                    <a:solidFill>
                      <a:schemeClr val="tx1"/>
                    </a:solidFill>
                  </a:rPr>
                  <a:t>i.e</a:t>
                </a:r>
                <a:r>
                  <a:rPr lang="en-US" sz="2200" i="1" dirty="0"/>
                  <a:t>.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  <m:r>
                          <a:rPr lang="ar-AE" sz="2200" b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ar-AE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ar-AE" sz="2200" b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ar-AE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ar-AE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sSup>
                          <m:sSupPr>
                            <m:ctrlPr>
                              <a:rPr lang="ar-AE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2200" b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ar-AE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ar-AE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200" b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endParaRPr lang="en-US" sz="1000" dirty="0">
                  <a:solidFill>
                    <a:schemeClr val="tx1"/>
                  </a:solidFill>
                </a:endParaRPr>
              </a:p>
              <a:p>
                <a:r>
                  <a:rPr lang="en-US" sz="2200" b="1" dirty="0"/>
                  <a:t>Note: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ar-AE" sz="2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ar-AE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= 5.006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27F8484-9700-A94B-896B-34DEF8291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14" y="1600198"/>
                <a:ext cx="2158562" cy="2128596"/>
              </a:xfrm>
              <a:prstGeom prst="rect">
                <a:avLst/>
              </a:prstGeom>
              <a:blipFill>
                <a:blip r:embed="rId2"/>
                <a:stretch>
                  <a:fillRect l="-2924" t="-1775" b="-4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544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5835BF2-9D0F-3544-AA18-526D2E15EF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4288" lvl="1" indent="0">
                  <a:buNone/>
                </a:pPr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The standard deviation </a:t>
                </a:r>
              </a:p>
              <a:p>
                <a:pPr marL="14288" lvl="1" indent="0">
                  <a:buNone/>
                </a:pPr>
                <a:endParaRPr lang="en-US" sz="1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14288" lvl="1" indent="0">
                  <a:buNone/>
                </a:pPr>
                <a:r>
                  <a:rPr lang="en-US" sz="3200" dirty="0">
                    <a:solidFill>
                      <a:schemeClr val="accent6"/>
                    </a:solidFill>
                  </a:rPr>
                  <a:t>parameter =</a:t>
                </a:r>
                <a:r>
                  <a:rPr lang="en-US" sz="3200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32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accent6"/>
                    </a:solidFill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ar-AE" sz="3200" dirty="0">
                    <a:solidFill>
                      <a:schemeClr val="accent6"/>
                    </a:solidFill>
                  </a:rPr>
                  <a:t>=</a:t>
                </a:r>
                <a:r>
                  <a:rPr lang="en-US" sz="32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(1/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3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ar-AE" sz="32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  <m:r>
                          <a:rPr lang="ar-AE" sz="32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ar-AE" sz="3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320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sz="320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ar-AE" sz="32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sz="3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sSup>
                          <m:sSupPr>
                            <m:ctrlPr>
                              <a:rPr lang="ar-AE" sz="3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320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ar-AE" sz="320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3200" dirty="0"/>
              </a:p>
              <a:p>
                <a:pPr marL="14288" lvl="1" indent="0">
                  <a:buNone/>
                </a:pP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marL="14288" lvl="1" indent="0">
                  <a:buNone/>
                </a:pPr>
                <a:r>
                  <a:rPr lang="en-US" sz="3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estimate = 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320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ar-AE" sz="32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320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ar-AE" sz="320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ar-AE" sz="3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320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ar-AE" sz="320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ar-AE" sz="3200" i="1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ctrlPr>
                                      <a:rPr lang="ar-AE" sz="3200" i="1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3200" i="1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  <m:r>
                          <a:rPr lang="ar-AE" sz="320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  <m:r>
                          <a:rPr lang="ar-AE" sz="320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ar-AE" sz="32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320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sz="320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ar-AE" sz="320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ar-AE" sz="32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ar-AE" sz="320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sSup>
                          <m:sSupPr>
                            <m:ctrlPr>
                              <a:rPr lang="ar-AE" sz="32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320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ar-AE" sz="320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sample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bg2">
                        <a:lumMod val="50000"/>
                      </a:schemeClr>
                    </a:solidFill>
                  </a:rPr>
                  <a:t>standard deviation </a:t>
                </a:r>
                <a:r>
                  <a:rPr lang="en-US" dirty="0"/>
                  <a:t>of </a:t>
                </a:r>
                <a:r>
                  <a:rPr lang="en-US" i="1" dirty="0"/>
                  <a:t>Iris </a:t>
                </a:r>
                <a:r>
                  <a:rPr lang="en-US" i="1" dirty="0" err="1"/>
                  <a:t>setosa</a:t>
                </a:r>
                <a:r>
                  <a:rPr lang="en-US" i="1" dirty="0"/>
                  <a:t> </a:t>
                </a:r>
                <a:r>
                  <a:rPr lang="en-US" dirty="0"/>
                  <a:t>sepal lengths is the square root of the </a:t>
                </a:r>
                <a:r>
                  <a:rPr lang="en-US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sample</a:t>
                </a:r>
                <a:r>
                  <a:rPr lang="en-US" b="1" dirty="0">
                    <a:solidFill>
                      <a:schemeClr val="bg2">
                        <a:lumMod val="50000"/>
                      </a:schemeClr>
                    </a:solidFill>
                  </a:rPr>
                  <a:t> variance</a:t>
                </a:r>
                <a:r>
                  <a:rPr 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0.124249</m:t>
                        </m:r>
                      </m:e>
                    </m:rad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5835BF2-9D0F-3544-AA18-526D2E15EF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46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C85D7-A13A-FE48-B9E2-AFE1ABDD99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137160" rIns="91440" bIns="13716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800" dirty="0">
                    <a:solidFill>
                      <a:schemeClr val="bg2">
                        <a:lumMod val="50000"/>
                      </a:schemeClr>
                    </a:solidFill>
                  </a:rPr>
                  <a:t>Standard Deviation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8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sz="3800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Variance</m:t>
                        </m:r>
                      </m:e>
                    </m:rad>
                  </m:oMath>
                </a14:m>
                <a:endParaRPr lang="en-US" sz="38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C85D7-A13A-FE48-B9E2-AFE1ABDD9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14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/>
              </a:bodyPr>
              <a:lstStyle/>
              <a:p>
                <a:pPr lvl="0">
                  <a:buFont typeface="Arial" panose="020B0604020202020204" pitchFamily="34" charset="0"/>
                  <a:buChar char="•"/>
                </a:pPr>
                <a:r>
                  <a:rPr lang="en-US" dirty="0"/>
                  <a:t>The variance and standard deviation increase with the mean.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The coefficient of variation allows for fair comparisons of variability between measures on different scales.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000" b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b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b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m:t>variation</m:t>
                      </m:r>
                      <m:r>
                        <a:rPr lang="en-US" b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% </m:t>
                      </m:r>
                      <m:f>
                        <m:fPr>
                          <m:type m:val="lin"/>
                          <m:ctrlPr>
                            <a:rPr lang="en-US" b="1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1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b="1" i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marL="0" lvl="0" indent="0">
                  <a:buNone/>
                </a:pPr>
                <a:endParaRPr lang="en-US" sz="1000" b="1" i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marL="0" lvl="0" indent="0" algn="ctr">
                  <a:buNone/>
                </a:pP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</a:rPr>
                  <a:t>Coef. Var. </a:t>
                </a:r>
                <a:r>
                  <a:rPr lang="en-US" sz="2400" i="1" dirty="0">
                    <a:solidFill>
                      <a:schemeClr val="bg2">
                        <a:lumMod val="25000"/>
                      </a:schemeClr>
                    </a:solidFill>
                  </a:rPr>
                  <a:t>Iris </a:t>
                </a:r>
                <a:r>
                  <a:rPr lang="en-US" sz="2400" i="1" dirty="0" err="1">
                    <a:solidFill>
                      <a:schemeClr val="bg2">
                        <a:lumMod val="25000"/>
                      </a:schemeClr>
                    </a:solidFill>
                  </a:rPr>
                  <a:t>setosa</a:t>
                </a:r>
                <a:r>
                  <a:rPr lang="en-US" sz="2400" i="1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</a:rPr>
                  <a:t>sepal length</a:t>
                </a:r>
                <a:r>
                  <a:rPr lang="en-US" sz="2400" b="0" dirty="0">
                    <a:solidFill>
                      <a:schemeClr val="bg2">
                        <a:lumMod val="25000"/>
                      </a:schemeClr>
                    </a:solidFill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100%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0.3524897</m:t>
                        </m:r>
                      </m:num>
                      <m:den>
                        <m:r>
                          <a:rPr lang="en-US" sz="2400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5.006</m:t>
                        </m:r>
                      </m:den>
                    </m:f>
                    <m:r>
                      <a:rPr lang="en-US" sz="2400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</a:rPr>
                  <a:t> 7.04%</a:t>
                </a:r>
                <a:endParaRPr lang="ar-AE" sz="24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marL="0" lv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1852" t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Coefficient of Variation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68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When to use which measure of width?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variance and standard deviation convey the same information and are used in many equations. Report whichever you like,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 sure you’re clear, and use the appropriate parameter for your application.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coefficient of variation is less directly used in equations, but is idea for comparing variation between different types of comparisons.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the coefficient of variation to answer questions such as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“Is human weight or speed more variable?” or “Which is greater, the variation in apple or orange mass?”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Variance, Standard Deviation or Coefficient of Variation?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11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/>
          </a:bodyPr>
          <a:lstStyle/>
          <a:p>
            <a:pPr algn="ctr"/>
            <a:r>
              <a:rPr lang="en-US" sz="5000" cap="none" dirty="0">
                <a:solidFill>
                  <a:srgbClr val="F9E2F7"/>
                </a:solidFill>
              </a:rPr>
              <a:t>Rounding numbers</a:t>
            </a:r>
            <a:endParaRPr lang="en-US" sz="5000" cap="none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39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645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200" dirty="0"/>
              <a:t>We do statistics to learn about the </a:t>
            </a:r>
          </a:p>
          <a:p>
            <a:pPr marL="0" indent="0" algn="ctr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4200" b="1" dirty="0">
                <a:solidFill>
                  <a:schemeClr val="accent6">
                    <a:lumMod val="75000"/>
                  </a:schemeClr>
                </a:solidFill>
              </a:rPr>
              <a:t>World Out There (the population)</a:t>
            </a:r>
          </a:p>
          <a:p>
            <a:pPr marL="0" indent="0" algn="ctr">
              <a:buNone/>
            </a:pPr>
            <a:r>
              <a:rPr lang="en-US" sz="4200" dirty="0"/>
              <a:t>From</a:t>
            </a:r>
            <a:endParaRPr lang="en-US" sz="1800" dirty="0"/>
          </a:p>
          <a:p>
            <a:pPr marL="0" indent="0" algn="ctr">
              <a:buNone/>
            </a:pPr>
            <a:r>
              <a:rPr lang="en-US" sz="4200" b="1" dirty="0">
                <a:solidFill>
                  <a:srgbClr val="0070C0"/>
                </a:solidFill>
              </a:rPr>
              <a:t>Data (the sample)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Samples and Populations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22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Computers can return values with precision that exceeds biological interest.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When sharing results, round numbers to a </a:t>
            </a:r>
            <a:r>
              <a:rPr lang="en-US" b="1" dirty="0"/>
              <a:t>reasonable</a:t>
            </a:r>
            <a:r>
              <a:rPr lang="en-US" dirty="0"/>
              <a:t> number of significant figures.</a:t>
            </a:r>
          </a:p>
          <a:p>
            <a:pPr marL="457200" lvl="1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Presenting one or two more digits than initially measured is a good rule of thumb.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🚨DO NOT 🚨 </a:t>
            </a:r>
            <a:r>
              <a:rPr lang="en-US" dirty="0">
                <a:solidFill>
                  <a:srgbClr val="FF0000"/>
                </a:solidFill>
              </a:rPr>
              <a:t>round while calculating or sharing intermediate results!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Round only the final results of the specific summaries of interest.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Rounding: When and how much?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87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/>
          </a:bodyPr>
          <a:lstStyle/>
          <a:p>
            <a:pPr algn="ctr"/>
            <a:r>
              <a:rPr lang="en-US" sz="5000" cap="none" dirty="0">
                <a:solidFill>
                  <a:srgbClr val="F9E2F7"/>
                </a:solidFill>
              </a:rPr>
              <a:t>Dealing with yes/no data</a:t>
            </a:r>
            <a:endParaRPr lang="en-US" sz="5000" cap="none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41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723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Summarize binary categorical variables by setting the value of one of them (e.g. </a:t>
            </a:r>
            <a:r>
              <a:rPr lang="en-US" i="1" dirty="0"/>
              <a:t>yes</a:t>
            </a:r>
            <a:r>
              <a:rPr lang="en-US" dirty="0"/>
              <a:t>) to 1, and the other (e.g. </a:t>
            </a:r>
            <a:r>
              <a:rPr lang="en-US" i="1" dirty="0"/>
              <a:t>no</a:t>
            </a:r>
            <a:r>
              <a:rPr lang="en-US" dirty="0"/>
              <a:t>) to 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proportion is then the mean (the sum of all ones and zeros divided by n).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b="1" i="1" dirty="0"/>
              <a:t>Proportion Example:</a:t>
            </a:r>
            <a:r>
              <a:rPr lang="en-US" sz="2600" b="1" dirty="0"/>
              <a:t> </a:t>
            </a:r>
            <a:r>
              <a:rPr lang="en-US" sz="2600" dirty="0"/>
              <a:t>If four dentists recommend a certain brand of gum and a fifth does not, the proportion of dentists recommending it equals (1+1+1+1+0)/5 = .8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Yes = 1, No = 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4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/>
          </a:bodyPr>
          <a:lstStyle/>
          <a:p>
            <a:pPr algn="ctr"/>
            <a:r>
              <a:rPr lang="en-US" sz="5000" cap="none" dirty="0">
                <a:solidFill>
                  <a:srgbClr val="F9E2F7"/>
                </a:solidFill>
              </a:rPr>
              <a:t>How sample size influences estimates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43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65298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12127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The expected value of an unbiased estimator equals the population parameter.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Biased estimators are should be avoided.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Biased estimators (often) change  with the sample size.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The sample variance and sample standard deviation are divided by </a:t>
            </a:r>
            <a:r>
              <a:rPr lang="en-US" sz="2800" i="1" dirty="0"/>
              <a:t>(n – 1)</a:t>
            </a:r>
            <a:r>
              <a:rPr lang="en-US" sz="2800" dirty="0"/>
              <a:t>, rather than </a:t>
            </a:r>
            <a:r>
              <a:rPr lang="en-US" sz="2800" i="1" dirty="0"/>
              <a:t>n </a:t>
            </a:r>
            <a:r>
              <a:rPr lang="en-US" sz="2800" dirty="0"/>
              <a:t>to minimize bias.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The range is a bad summary statistic because it is biased, and increases with sample size.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Good Estimators are Unbiased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16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expected value of unbiased estimator does not change with sample size.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Unbiased Estimators Do not Change with </a:t>
            </a:r>
            <a:r>
              <a:rPr lang="en-US" sz="4000" i="1" dirty="0">
                <a:solidFill>
                  <a:srgbClr val="F9E2F7"/>
                </a:solidFill>
              </a:rPr>
              <a:t>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19B5A-9BF3-0749-A312-0F9F6BEE5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62336"/>
            <a:ext cx="7924800" cy="359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744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422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Noise in estimates decrease with sample size. Thus increased sample size increases precision.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Sampling Error Decreases with Sample Size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2FD1F-E25C-E948-A91B-5D6FF6F45C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45" t="-1171" r="-1145" b="-1171"/>
          <a:stretch/>
        </p:blipFill>
        <p:spPr>
          <a:xfrm>
            <a:off x="317500" y="2723056"/>
            <a:ext cx="8109427" cy="367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45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/>
          </a:bodyPr>
          <a:lstStyle/>
          <a:p>
            <a:pPr algn="ctr"/>
            <a:r>
              <a:rPr lang="en-US" sz="5000" cap="none" dirty="0">
                <a:solidFill>
                  <a:srgbClr val="F9E2F7"/>
                </a:solidFill>
              </a:rPr>
              <a:t>Review and Nomenclature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2973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The Most Critical Summaries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5BDA93D-4A55-3240-855B-F35C8B2F6C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0305502"/>
                  </p:ext>
                </p:extLst>
              </p:nvPr>
            </p:nvGraphicFramePr>
            <p:xfrm>
              <a:off x="406400" y="1409700"/>
              <a:ext cx="8534401" cy="47396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6664">
                      <a:extLst>
                        <a:ext uri="{9D8B030D-6E8A-4147-A177-3AD203B41FA5}">
                          <a16:colId xmlns:a16="http://schemas.microsoft.com/office/drawing/2014/main" val="337592511"/>
                        </a:ext>
                      </a:extLst>
                    </a:gridCol>
                    <a:gridCol w="1231336">
                      <a:extLst>
                        <a:ext uri="{9D8B030D-6E8A-4147-A177-3AD203B41FA5}">
                          <a16:colId xmlns:a16="http://schemas.microsoft.com/office/drawing/2014/main" val="2065493922"/>
                        </a:ext>
                      </a:extLst>
                    </a:gridCol>
                    <a:gridCol w="2832100">
                      <a:extLst>
                        <a:ext uri="{9D8B030D-6E8A-4147-A177-3AD203B41FA5}">
                          <a16:colId xmlns:a16="http://schemas.microsoft.com/office/drawing/2014/main" val="1013735976"/>
                        </a:ext>
                      </a:extLst>
                    </a:gridCol>
                    <a:gridCol w="2654301">
                      <a:extLst>
                        <a:ext uri="{9D8B030D-6E8A-4147-A177-3AD203B41FA5}">
                          <a16:colId xmlns:a16="http://schemas.microsoft.com/office/drawing/2014/main" val="1208838293"/>
                        </a:ext>
                      </a:extLst>
                    </a:gridCol>
                  </a:tblGrid>
                  <a:tr h="802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Summary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Type 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Parameter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Estimate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3482860236"/>
                      </a:ext>
                    </a:extLst>
                  </a:tr>
                  <a:tr h="7479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Mean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Center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l-GR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Σ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809587181"/>
                      </a:ext>
                    </a:extLst>
                  </a:tr>
                  <a:tr h="7479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Median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Center</a:t>
                          </a:r>
                        </a:p>
                      </a:txBody>
                      <a:tcPr anchor="ctr" anchorCtr="1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The middle measurement</a:t>
                          </a:r>
                        </a:p>
                      </a:txBody>
                      <a:tcPr anchor="ctr" anchorCtr="1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2325950"/>
                      </a:ext>
                    </a:extLst>
                  </a:tr>
                  <a:tr h="1290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Variance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Width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l-GR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Σ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l-GR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l-GR" sz="2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l-GR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Σ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l-GR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l-GR" sz="2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2800" b="0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800" b="0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103341229"/>
                      </a:ext>
                    </a:extLst>
                  </a:tr>
                  <a:tr h="10084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Standard Deviation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Width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2191185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5BDA93D-4A55-3240-855B-F35C8B2F6C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0305502"/>
                  </p:ext>
                </p:extLst>
              </p:nvPr>
            </p:nvGraphicFramePr>
            <p:xfrm>
              <a:off x="406400" y="1409700"/>
              <a:ext cx="8534401" cy="47396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6664">
                      <a:extLst>
                        <a:ext uri="{9D8B030D-6E8A-4147-A177-3AD203B41FA5}">
                          <a16:colId xmlns:a16="http://schemas.microsoft.com/office/drawing/2014/main" val="337592511"/>
                        </a:ext>
                      </a:extLst>
                    </a:gridCol>
                    <a:gridCol w="1231336">
                      <a:extLst>
                        <a:ext uri="{9D8B030D-6E8A-4147-A177-3AD203B41FA5}">
                          <a16:colId xmlns:a16="http://schemas.microsoft.com/office/drawing/2014/main" val="2065493922"/>
                        </a:ext>
                      </a:extLst>
                    </a:gridCol>
                    <a:gridCol w="2832100">
                      <a:extLst>
                        <a:ext uri="{9D8B030D-6E8A-4147-A177-3AD203B41FA5}">
                          <a16:colId xmlns:a16="http://schemas.microsoft.com/office/drawing/2014/main" val="1013735976"/>
                        </a:ext>
                      </a:extLst>
                    </a:gridCol>
                    <a:gridCol w="2654301">
                      <a:extLst>
                        <a:ext uri="{9D8B030D-6E8A-4147-A177-3AD203B41FA5}">
                          <a16:colId xmlns:a16="http://schemas.microsoft.com/office/drawing/2014/main" val="1208838293"/>
                        </a:ext>
                      </a:extLst>
                    </a:gridCol>
                  </a:tblGrid>
                  <a:tr h="802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Summary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Type 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Parameter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Estimate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3482860236"/>
                      </a:ext>
                    </a:extLst>
                  </a:tr>
                  <a:tr h="8902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Mean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Center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107589" t="-90141" r="-93750" b="-3521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222488" t="-90141" r="-478" b="-3521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9587181"/>
                      </a:ext>
                    </a:extLst>
                  </a:tr>
                  <a:tr h="7479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Median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Center</a:t>
                          </a:r>
                        </a:p>
                      </a:txBody>
                      <a:tcPr anchor="ctr" anchorCtr="1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The middle measurement</a:t>
                          </a:r>
                        </a:p>
                      </a:txBody>
                      <a:tcPr anchor="ctr" anchorCtr="1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2325950"/>
                      </a:ext>
                    </a:extLst>
                  </a:tr>
                  <a:tr h="1290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Variance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Width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107589" t="-192079" r="-93750" b="-891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222488" t="-192079" r="-478" b="-891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3341229"/>
                      </a:ext>
                    </a:extLst>
                  </a:tr>
                  <a:tr h="10084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Standard Deviation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Width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107589" t="-368750" r="-93750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222488" t="-368750" r="-478" b="-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11851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46533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We almost never sample an entire population. So we can’t nail down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parameters from populations.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4000" dirty="0"/>
              <a:t>But we can make educated guesses of parameters by making </a:t>
            </a:r>
            <a:r>
              <a:rPr lang="en-US" sz="4000" b="1" dirty="0">
                <a:solidFill>
                  <a:srgbClr val="0070C0"/>
                </a:solidFill>
              </a:rPr>
              <a:t>estimates from samples.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Estimates and Parameters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71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/>
          </a:bodyPr>
          <a:lstStyle/>
          <a:p>
            <a:pPr algn="ctr"/>
            <a:r>
              <a:rPr lang="en-US" sz="5000" cap="none" dirty="0">
                <a:solidFill>
                  <a:srgbClr val="F9E2F7"/>
                </a:solidFill>
              </a:rPr>
              <a:t>Measures of Location:</a:t>
            </a:r>
            <a:br>
              <a:rPr lang="en-US" sz="5000" cap="none" dirty="0">
                <a:solidFill>
                  <a:srgbClr val="F9E2F7"/>
                </a:solidFill>
              </a:rPr>
            </a:br>
            <a:r>
              <a:rPr lang="en-US" sz="5000" cap="none" dirty="0">
                <a:solidFill>
                  <a:srgbClr val="FA4990"/>
                </a:solidFill>
              </a:rPr>
              <a:t>Mean, </a:t>
            </a:r>
            <a:r>
              <a:rPr lang="en-US" sz="5000" cap="none" dirty="0">
                <a:solidFill>
                  <a:srgbClr val="93F25A"/>
                </a:solidFill>
              </a:rPr>
              <a:t>Median,</a:t>
            </a:r>
            <a:r>
              <a:rPr lang="en-US" sz="5000" cap="none" dirty="0">
                <a:solidFill>
                  <a:srgbClr val="F9E2F7"/>
                </a:solidFill>
              </a:rPr>
              <a:t> </a:t>
            </a:r>
            <a:r>
              <a:rPr lang="en-US" sz="5000" cap="none" dirty="0">
                <a:solidFill>
                  <a:srgbClr val="7030A0"/>
                </a:solidFill>
              </a:rPr>
              <a:t>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6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5942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Histograms Reveal 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7AACE-B289-E740-9D94-1E5C19B2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1469101"/>
            <a:ext cx="5461000" cy="498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08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400" b="1" dirty="0"/>
              <a:t>NOTE: </a:t>
            </a:r>
            <a:r>
              <a:rPr lang="en-US" sz="3400" dirty="0"/>
              <a:t>The word, </a:t>
            </a:r>
            <a:r>
              <a:rPr lang="en-US" sz="3400" b="1" dirty="0"/>
              <a:t>“</a:t>
            </a:r>
            <a:r>
              <a:rPr lang="en-US" sz="3400" b="1" i="1" dirty="0"/>
              <a:t>Average”</a:t>
            </a:r>
            <a:r>
              <a:rPr lang="en-US" sz="3400" dirty="0"/>
              <a:t>, is imprecise.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/>
              <a:t> </a:t>
            </a:r>
            <a:r>
              <a:rPr lang="en-US" sz="3400" b="1" dirty="0"/>
              <a:t>“</a:t>
            </a:r>
            <a:r>
              <a:rPr lang="en-US" sz="3400" b="1" i="1" dirty="0"/>
              <a:t>Average”</a:t>
            </a:r>
            <a:r>
              <a:rPr lang="en-US" sz="3400" dirty="0"/>
              <a:t> is often used synonymously with </a:t>
            </a:r>
            <a:r>
              <a:rPr lang="en-US" sz="3400" b="1" i="1" dirty="0">
                <a:solidFill>
                  <a:srgbClr val="FA4990"/>
                </a:solidFill>
              </a:rPr>
              <a:t>mean</a:t>
            </a:r>
            <a:r>
              <a:rPr lang="en-US" sz="3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/>
              <a:t>However </a:t>
            </a:r>
            <a:r>
              <a:rPr lang="en-US" sz="3400" b="1" dirty="0">
                <a:solidFill>
                  <a:srgbClr val="93F25A"/>
                </a:solidFill>
              </a:rPr>
              <a:t>medians</a:t>
            </a:r>
            <a:r>
              <a:rPr lang="en-US" sz="3400" dirty="0"/>
              <a:t> and even </a:t>
            </a:r>
            <a:r>
              <a:rPr lang="en-US" sz="3400" b="1" dirty="0">
                <a:solidFill>
                  <a:srgbClr val="7030A0"/>
                </a:solidFill>
              </a:rPr>
              <a:t>modes</a:t>
            </a:r>
            <a:r>
              <a:rPr lang="en-US" sz="3400" dirty="0"/>
              <a:t> are sometimes called an </a:t>
            </a:r>
            <a:r>
              <a:rPr lang="en-US" sz="3400" b="1" dirty="0"/>
              <a:t>“</a:t>
            </a:r>
            <a:r>
              <a:rPr lang="en-US" sz="3400" b="1" i="1" dirty="0"/>
              <a:t>Average”</a:t>
            </a:r>
            <a:r>
              <a:rPr lang="en-US" sz="3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/>
              <a:t>When you see the word, </a:t>
            </a:r>
            <a:r>
              <a:rPr lang="en-US" sz="3400" b="1" dirty="0"/>
              <a:t>“</a:t>
            </a:r>
            <a:r>
              <a:rPr lang="en-US" sz="3400" b="1" i="1" dirty="0"/>
              <a:t>Average”</a:t>
            </a:r>
            <a:r>
              <a:rPr lang="en-US" sz="3400" dirty="0"/>
              <a:t>, pay attention to which measure of location it describes.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The ✌️Average ✌️</a:t>
            </a:r>
            <a:endParaRPr lang="en-US" sz="4000" b="1" dirty="0">
              <a:solidFill>
                <a:srgbClr val="F9E2F7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7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b="1" i="1" dirty="0">
                <a:solidFill>
                  <a:srgbClr val="FA4990"/>
                </a:solidFill>
              </a:rPr>
              <a:t>Mean:</a:t>
            </a:r>
            <a:r>
              <a:rPr lang="en-US" sz="4000" b="1" dirty="0">
                <a:solidFill>
                  <a:srgbClr val="FA4990"/>
                </a:solidFill>
              </a:rPr>
              <a:t> </a:t>
            </a:r>
            <a:r>
              <a:rPr lang="en-US" sz="4000" b="1" dirty="0"/>
              <a:t>The sum of values divided by sample size.</a:t>
            </a:r>
          </a:p>
          <a:p>
            <a:pPr marL="0" indent="0">
              <a:buNone/>
            </a:pPr>
            <a:r>
              <a:rPr lang="en-US" dirty="0"/>
              <a:t>	The weight of the data.</a:t>
            </a:r>
          </a:p>
          <a:p>
            <a:pPr marL="0" indent="0">
              <a:buNone/>
            </a:pPr>
            <a:endParaRPr lang="en-US" sz="1000" b="1" dirty="0"/>
          </a:p>
          <a:p>
            <a:pPr marL="0" indent="0">
              <a:buNone/>
            </a:pPr>
            <a:r>
              <a:rPr lang="en-US" sz="4000" b="1" i="1" dirty="0">
                <a:solidFill>
                  <a:srgbClr val="93F25A"/>
                </a:solidFill>
              </a:rPr>
              <a:t>Median:</a:t>
            </a:r>
            <a:r>
              <a:rPr lang="en-US" sz="4000" b="1" dirty="0">
                <a:solidFill>
                  <a:srgbClr val="93F25A"/>
                </a:solidFill>
              </a:rPr>
              <a:t> </a:t>
            </a:r>
            <a:r>
              <a:rPr lang="en-US" sz="4000" b="1" dirty="0"/>
              <a:t>The middle measurement.</a:t>
            </a:r>
          </a:p>
          <a:p>
            <a:pPr marL="0" indent="0">
              <a:buNone/>
            </a:pPr>
            <a:r>
              <a:rPr lang="en-US" dirty="0"/>
              <a:t>	If I take an individual at random, this is the 	value we expect them to be closest to.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4000" b="1" i="1" dirty="0">
                <a:solidFill>
                  <a:srgbClr val="7030A0"/>
                </a:solidFill>
              </a:rPr>
              <a:t>Mode: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/>
              <a:t>The most common individual. </a:t>
            </a:r>
          </a:p>
          <a:p>
            <a:pPr marL="0" indent="0">
              <a:buNone/>
            </a:pPr>
            <a:r>
              <a:rPr lang="en-US" dirty="0"/>
              <a:t>	The most common value for an individual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A4990"/>
                </a:solidFill>
              </a:rPr>
              <a:t>Mean, </a:t>
            </a:r>
            <a:r>
              <a:rPr lang="en-US" sz="4000" dirty="0">
                <a:solidFill>
                  <a:srgbClr val="93F25A"/>
                </a:solidFill>
              </a:rPr>
              <a:t>Median,</a:t>
            </a:r>
            <a:r>
              <a:rPr lang="en-US" sz="4000" dirty="0">
                <a:solidFill>
                  <a:srgbClr val="F9E2F7"/>
                </a:solidFill>
              </a:rPr>
              <a:t> </a:t>
            </a:r>
            <a:r>
              <a:rPr lang="en-US" sz="4000" dirty="0">
                <a:solidFill>
                  <a:srgbClr val="7030A0"/>
                </a:solidFill>
              </a:rPr>
              <a:t>Mode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84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4269</TotalTime>
  <Words>2198</Words>
  <Application>Microsoft Macintosh PowerPoint</Application>
  <PresentationFormat>On-screen Show (4:3)</PresentationFormat>
  <Paragraphs>474</Paragraphs>
  <Slides>48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Cambria Math</vt:lpstr>
      <vt:lpstr>Courier</vt:lpstr>
      <vt:lpstr>Office Theme</vt:lpstr>
      <vt:lpstr>Describing Data</vt:lpstr>
      <vt:lpstr>Key Learning Objectives</vt:lpstr>
      <vt:lpstr>Three Common Descriptions of Data</vt:lpstr>
      <vt:lpstr>Samples and Populations</vt:lpstr>
      <vt:lpstr>Estimates and Parameters</vt:lpstr>
      <vt:lpstr>Measures of Location: Mean, Median, Mode</vt:lpstr>
      <vt:lpstr>Histograms Reveal Location</vt:lpstr>
      <vt:lpstr>The ✌️Average ✌️</vt:lpstr>
      <vt:lpstr>Mean, Median, Mode</vt:lpstr>
      <vt:lpstr>Measures of Location  The mean</vt:lpstr>
      <vt:lpstr>Mean</vt:lpstr>
      <vt:lpstr>Mean: An Example from R</vt:lpstr>
      <vt:lpstr>Calculating a Mean From a Freq. Table</vt:lpstr>
      <vt:lpstr>Mean From a Frequency Table: Example</vt:lpstr>
      <vt:lpstr>Measures of Location  The median</vt:lpstr>
      <vt:lpstr>The Median</vt:lpstr>
      <vt:lpstr>Median Example</vt:lpstr>
      <vt:lpstr>Which to Use? Mean or Median?</vt:lpstr>
      <vt:lpstr>Mean or Median? Consider Skewedness</vt:lpstr>
      <vt:lpstr>Example: Mean or Median?</vt:lpstr>
      <vt:lpstr>Measures of Location  The mode</vt:lpstr>
      <vt:lpstr>The Mode</vt:lpstr>
      <vt:lpstr>The width of the data</vt:lpstr>
      <vt:lpstr>Width (aka Variability)</vt:lpstr>
      <vt:lpstr>Measures of Width</vt:lpstr>
      <vt:lpstr>Measures of Width  Range and Interquartile Range</vt:lpstr>
      <vt:lpstr>Boxplots Display Ranges &amp; Quartiles</vt:lpstr>
      <vt:lpstr>Range</vt:lpstr>
      <vt:lpstr>Range Example</vt:lpstr>
      <vt:lpstr>The Interquartile Range</vt:lpstr>
      <vt:lpstr>Interquartile Range (IQR) Example</vt:lpstr>
      <vt:lpstr>Measures of Width  Variance, Standard Deviation, and Coefficient of Variation</vt:lpstr>
      <vt:lpstr>Variance, Standard Deviation, &amp; Coef. of Variation</vt:lpstr>
      <vt:lpstr>The Variance</vt:lpstr>
      <vt:lpstr>Sample Variance of Iris setosa Sepal Lengths</vt:lpstr>
      <vt:lpstr>Standard Deviation = √Variance</vt:lpstr>
      <vt:lpstr>Coefficient of Variation</vt:lpstr>
      <vt:lpstr>Variance, Standard Deviation or Coefficient of Variation?</vt:lpstr>
      <vt:lpstr>Rounding numbers</vt:lpstr>
      <vt:lpstr>Rounding: When and how much?</vt:lpstr>
      <vt:lpstr>Dealing with yes/no data</vt:lpstr>
      <vt:lpstr>Yes = 1, No = 0</vt:lpstr>
      <vt:lpstr>How sample size influences estimates</vt:lpstr>
      <vt:lpstr>Good Estimators are Unbiased</vt:lpstr>
      <vt:lpstr>Unbiased Estimators Do not Change with n</vt:lpstr>
      <vt:lpstr>Sampling Error Decreases with Sample Size</vt:lpstr>
      <vt:lpstr>Review and Nomenclature</vt:lpstr>
      <vt:lpstr>The Most Critical Summaries</vt:lpstr>
    </vt:vector>
  </TitlesOfParts>
  <LinksUpToDate>false</LinksUpToDate>
  <SharedDoc>false</SharedDoc>
  <HyperlinksChanged>false</HyperlinksChanged>
  <AppVersion>16.0016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 4. Describing Data</dc:title>
  <dc:creator/>
  <cp:keywords/>
  <cp:lastModifiedBy>Microsoft Office User</cp:lastModifiedBy>
  <cp:revision>100</cp:revision>
  <dcterms:created xsi:type="dcterms:W3CDTF">2019-04-16T05:43:55Z</dcterms:created>
  <dcterms:modified xsi:type="dcterms:W3CDTF">2019-07-23T04:18:24Z</dcterms:modified>
</cp:coreProperties>
</file>